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0" r:id="rId1"/>
    <p:sldMasterId id="2147485232" r:id="rId2"/>
  </p:sldMasterIdLst>
  <p:sldIdLst>
    <p:sldId id="291" r:id="rId3"/>
    <p:sldId id="292" r:id="rId4"/>
    <p:sldId id="300" r:id="rId5"/>
    <p:sldId id="304" r:id="rId6"/>
    <p:sldId id="305" r:id="rId7"/>
    <p:sldId id="306" r:id="rId8"/>
    <p:sldId id="307" r:id="rId9"/>
    <p:sldId id="340" r:id="rId10"/>
    <p:sldId id="308" r:id="rId11"/>
    <p:sldId id="326" r:id="rId12"/>
    <p:sldId id="310" r:id="rId13"/>
    <p:sldId id="311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333" r:id="rId22"/>
    <p:sldId id="334" r:id="rId23"/>
    <p:sldId id="335" r:id="rId24"/>
    <p:sldId id="336" r:id="rId25"/>
    <p:sldId id="337" r:id="rId26"/>
    <p:sldId id="338" r:id="rId27"/>
    <p:sldId id="312" r:id="rId28"/>
    <p:sldId id="327" r:id="rId29"/>
    <p:sldId id="316" r:id="rId30"/>
    <p:sldId id="341" r:id="rId31"/>
    <p:sldId id="342" r:id="rId32"/>
    <p:sldId id="302" r:id="rId33"/>
    <p:sldId id="332" r:id="rId34"/>
    <p:sldId id="331" r:id="rId35"/>
    <p:sldId id="287" r:id="rId36"/>
    <p:sldId id="330" r:id="rId37"/>
    <p:sldId id="328" r:id="rId38"/>
    <p:sldId id="329" r:id="rId3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0"/>
            <p14:sldId id="304"/>
            <p14:sldId id="305"/>
            <p14:sldId id="306"/>
            <p14:sldId id="307"/>
            <p14:sldId id="340"/>
            <p14:sldId id="308"/>
            <p14:sldId id="326"/>
            <p14:sldId id="310"/>
            <p14:sldId id="311"/>
            <p14:sldId id="261"/>
            <p14:sldId id="262"/>
            <p14:sldId id="263"/>
            <p14:sldId id="264"/>
            <p14:sldId id="265"/>
            <p14:sldId id="266"/>
            <p14:sldId id="268"/>
            <p14:sldId id="333"/>
            <p14:sldId id="334"/>
            <p14:sldId id="335"/>
            <p14:sldId id="336"/>
            <p14:sldId id="337"/>
            <p14:sldId id="338"/>
            <p14:sldId id="312"/>
            <p14:sldId id="327"/>
            <p14:sldId id="316"/>
            <p14:sldId id="341"/>
            <p14:sldId id="342"/>
            <p14:sldId id="302"/>
            <p14:sldId id="332"/>
            <p14:sldId id="331"/>
            <p14:sldId id="287"/>
            <p14:sldId id="330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86455" autoAdjust="0"/>
  </p:normalViewPr>
  <p:slideViewPr>
    <p:cSldViewPr>
      <p:cViewPr varScale="1">
        <p:scale>
          <a:sx n="117" d="100"/>
          <a:sy n="117" d="100"/>
        </p:scale>
        <p:origin x="-14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2020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29746281714779E-2"/>
          <c:y val="0.20729556496204812"/>
          <c:w val="0.66258448162729655"/>
          <c:h val="0.792704435037951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075648791548413"/>
          <c:y val="1.9130529965891419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29746281714779E-2"/>
          <c:y val="0.20729556496204812"/>
          <c:w val="0.6452233705161855"/>
          <c:h val="0.79132540406005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851514,9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851845,5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-330,6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1393533</c:v>
                </c:pt>
                <c:pt idx="1">
                  <c:v>1381973.7</c:v>
                </c:pt>
                <c:pt idx="2">
                  <c:v>11559.300000000047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7A-493A-8B20-E4F82636B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65072439583686E-3"/>
          <c:y val="4.3642571460313931E-2"/>
          <c:w val="0.51485845828466215"/>
          <c:h val="0.95131830590251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E3-40C3-A5A4-3B08D4D8790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E3-40C3-A5A4-3B08D4D8790F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E3-40C3-A5A4-3B08D4D8790F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E3-40C3-A5A4-3B08D4D8790F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E3-40C3-A5A4-3B08D4D8790F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4E3-40C3-A5A4-3B08D4D8790F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4E3-40C3-A5A4-3B08D4D8790F}"/>
              </c:ext>
            </c:extLst>
          </c:dPt>
          <c:dPt>
            <c:idx val="7"/>
            <c:bubble3D val="0"/>
            <c:spPr>
              <a:solidFill>
                <a:srgbClr val="FF339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4E3-40C3-A5A4-3B08D4D8790F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4E3-40C3-A5A4-3B08D4D8790F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4E3-40C3-A5A4-3B08D4D8790F}"/>
              </c:ext>
            </c:extLst>
          </c:dPt>
          <c:dLbls>
            <c:dLbl>
              <c:idx val="0"/>
              <c:layout>
                <c:manualLayout>
                  <c:x val="-1.3826754365405998E-3"/>
                  <c:y val="-0.114318845525100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72 </a:t>
                    </a:r>
                    <a:r>
                      <a:rPr lang="en-US" dirty="0" smtClean="0"/>
                      <a:t>219,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3-40C3-A5A4-3B08D4D8790F}"/>
                </c:ext>
              </c:extLst>
            </c:dLbl>
            <c:dLbl>
              <c:idx val="1"/>
              <c:layout>
                <c:manualLayout>
                  <c:x val="-6.2606521906247601E-3"/>
                  <c:y val="-5.9898609938862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3-40C3-A5A4-3B08D4D8790F}"/>
                </c:ext>
              </c:extLst>
            </c:dLbl>
            <c:dLbl>
              <c:idx val="2"/>
              <c:layout>
                <c:manualLayout>
                  <c:x val="9.9363033736992193E-2"/>
                  <c:y val="-0.14796302826256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E3-40C3-A5A4-3B08D4D8790F}"/>
                </c:ext>
              </c:extLst>
            </c:dLbl>
            <c:dLbl>
              <c:idx val="3"/>
              <c:layout>
                <c:manualLayout>
                  <c:x val="5.1225225200813282E-2"/>
                  <c:y val="-1.38539714225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E3-40C3-A5A4-3B08D4D8790F}"/>
                </c:ext>
              </c:extLst>
            </c:dLbl>
            <c:dLbl>
              <c:idx val="4"/>
              <c:layout>
                <c:manualLayout>
                  <c:x val="-0.11713420731029886"/>
                  <c:y val="-0.22651790702804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E3-40C3-A5A4-3B08D4D8790F}"/>
                </c:ext>
              </c:extLst>
            </c:dLbl>
            <c:dLbl>
              <c:idx val="5"/>
              <c:layout>
                <c:manualLayout>
                  <c:x val="-4.2152046339927907E-3"/>
                  <c:y val="-2.9607149384835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88427121467082E-2"/>
                  <c:y val="-2.437744372489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E3-40C3-A5A4-3B08D4D8790F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E3-40C3-A5A4-3B08D4D8790F}"/>
                </c:ext>
              </c:extLst>
            </c:dLbl>
            <c:dLbl>
              <c:idx val="8"/>
              <c:layout>
                <c:manualLayout>
                  <c:x val="-3.8512545579849754E-2"/>
                  <c:y val="-9.97371259824177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dirty="0" smtClean="0"/>
                      <a:t>45</a:t>
                    </a:r>
                    <a:r>
                      <a:rPr lang="ru-RU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E3-40C3-A5A4-3B08D4D8790F}"/>
                </c:ext>
              </c:extLst>
            </c:dLbl>
            <c:dLbl>
              <c:idx val="9"/>
              <c:layout>
                <c:manualLayout>
                  <c:x val="2.8449187669301424E-2"/>
                  <c:y val="-5.493363640599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E3-40C3-A5A4-3B08D4D8790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Межбюджетные трансферты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72219.8</c:v>
                </c:pt>
                <c:pt idx="1">
                  <c:v>3099.7</c:v>
                </c:pt>
                <c:pt idx="2">
                  <c:v>238.6</c:v>
                </c:pt>
                <c:pt idx="3">
                  <c:v>61011.3</c:v>
                </c:pt>
                <c:pt idx="4">
                  <c:v>432065.5</c:v>
                </c:pt>
                <c:pt idx="5">
                  <c:v>133861.4</c:v>
                </c:pt>
                <c:pt idx="6">
                  <c:v>109982.39999999999</c:v>
                </c:pt>
                <c:pt idx="7">
                  <c:v>0</c:v>
                </c:pt>
                <c:pt idx="8">
                  <c:v>10450.9</c:v>
                </c:pt>
                <c:pt idx="9">
                  <c:v>28914.9</c:v>
                </c:pt>
                <c:pt idx="1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4E3-40C3-A5A4-3B08D4D87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7"/>
        <c:delete val="1"/>
      </c:legendEntry>
      <c:layout>
        <c:manualLayout>
          <c:xMode val="edge"/>
          <c:yMode val="edge"/>
          <c:x val="0.60622905889477841"/>
          <c:y val="1.3161887485138466E-2"/>
          <c:w val="0.3373242915883084"/>
          <c:h val="0.986838112514861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92976544731976"/>
          <c:y val="0.1228386455865762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275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274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283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281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Хакуринохабльское с/п</c:v>
                </c:pt>
                <c:pt idx="1">
                  <c:v>Хатажукайское с/п</c:v>
                </c:pt>
                <c:pt idx="2">
                  <c:v>Дукмасовское с/п</c:v>
                </c:pt>
                <c:pt idx="3">
                  <c:v>Заревское с/п</c:v>
                </c:pt>
                <c:pt idx="4">
                  <c:v>Мамхегское с/п</c:v>
                </c:pt>
                <c:pt idx="5">
                  <c:v>Джерокайское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635</c:v>
                </c:pt>
                <c:pt idx="1">
                  <c:v>2756</c:v>
                </c:pt>
                <c:pt idx="2" formatCode="0.0">
                  <c:v>2742</c:v>
                </c:pt>
                <c:pt idx="3" formatCode="0.0">
                  <c:v>2831</c:v>
                </c:pt>
                <c:pt idx="4">
                  <c:v>2783</c:v>
                </c:pt>
                <c:pt idx="5">
                  <c:v>2816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C5-420A-A357-72E5E01FA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056576"/>
        <c:axId val="130058112"/>
        <c:axId val="0"/>
      </c:bar3DChart>
      <c:catAx>
        <c:axId val="13005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058112"/>
        <c:crosses val="autoZero"/>
        <c:auto val="1"/>
        <c:lblAlgn val="ctr"/>
        <c:lblOffset val="100"/>
        <c:noMultiLvlLbl val="0"/>
      </c:catAx>
      <c:valAx>
        <c:axId val="130058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0565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10633271795798663"/>
          <c:y val="0.92759119029622894"/>
          <c:w val="0.24992603661698479"/>
          <c:h val="5.43484784934700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094592"/>
        <c:axId val="130096128"/>
        <c:axId val="0"/>
      </c:bar3DChart>
      <c:catAx>
        <c:axId val="130094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0096128"/>
        <c:crosses val="autoZero"/>
        <c:auto val="1"/>
        <c:lblAlgn val="ctr"/>
        <c:lblOffset val="100"/>
        <c:noMultiLvlLbl val="0"/>
      </c:catAx>
      <c:valAx>
        <c:axId val="130096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0094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275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283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274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281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Хакуринохабльское с/п</c:v>
                </c:pt>
                <c:pt idx="1">
                  <c:v>Хатажукайское с/п</c:v>
                </c:pt>
                <c:pt idx="2">
                  <c:v>Заревское с/п</c:v>
                </c:pt>
                <c:pt idx="3">
                  <c:v>Дукмасовское с/п</c:v>
                </c:pt>
                <c:pt idx="4">
                  <c:v>Мамхегское с/п</c:v>
                </c:pt>
                <c:pt idx="5">
                  <c:v>Джерокайское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635</c:v>
                </c:pt>
                <c:pt idx="1">
                  <c:v>2756</c:v>
                </c:pt>
                <c:pt idx="2" formatCode="0.0">
                  <c:v>2831</c:v>
                </c:pt>
                <c:pt idx="3" formatCode="0.0">
                  <c:v>2742</c:v>
                </c:pt>
                <c:pt idx="4">
                  <c:v>2783</c:v>
                </c:pt>
                <c:pt idx="5">
                  <c:v>2816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53-4C06-B30A-8941D57A6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465216"/>
        <c:axId val="131466752"/>
        <c:axId val="0"/>
      </c:bar3DChart>
      <c:catAx>
        <c:axId val="131465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466752"/>
        <c:crosses val="autoZero"/>
        <c:auto val="1"/>
        <c:lblAlgn val="ctr"/>
        <c:lblOffset val="100"/>
        <c:noMultiLvlLbl val="0"/>
      </c:catAx>
      <c:valAx>
        <c:axId val="131466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4652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6.5926631446735051E-2"/>
          <c:y val="0.90011891527720023"/>
          <c:w val="0.24696616185020712"/>
          <c:h val="8.2341911492056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3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9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1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4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4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2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4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1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49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2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787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376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54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54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9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D352-2C68-4B00-B705-51ADF9DE0B7E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3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3" r:id="rId1"/>
    <p:sldLayoutId id="2147485234" r:id="rId2"/>
    <p:sldLayoutId id="2147485235" r:id="rId3"/>
    <p:sldLayoutId id="2147485236" r:id="rId4"/>
    <p:sldLayoutId id="2147485237" r:id="rId5"/>
    <p:sldLayoutId id="2147485238" r:id="rId6"/>
    <p:sldLayoutId id="2147485239" r:id="rId7"/>
    <p:sldLayoutId id="2147485240" r:id="rId8"/>
    <p:sldLayoutId id="2147485241" r:id="rId9"/>
    <p:sldLayoutId id="2147485242" r:id="rId10"/>
    <p:sldLayoutId id="2147485243" r:id="rId11"/>
    <p:sldLayoutId id="2147485244" r:id="rId12"/>
    <p:sldLayoutId id="2147485245" r:id="rId13"/>
    <p:sldLayoutId id="2147485246" r:id="rId14"/>
    <p:sldLayoutId id="2147485247" r:id="rId15"/>
    <p:sldLayoutId id="21474852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finshov@adygheya.gov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272808" cy="948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CC00"/>
                </a:solidFill>
              </a:rPr>
              <a:t>Путеводитель </a:t>
            </a:r>
            <a:r>
              <a:rPr lang="ru-RU" sz="4000" b="1" dirty="0">
                <a:solidFill>
                  <a:schemeClr val="accent3"/>
                </a:solidFill>
              </a:rPr>
              <a:t/>
            </a:r>
            <a:br>
              <a:rPr lang="ru-RU" sz="4000" b="1" dirty="0">
                <a:solidFill>
                  <a:schemeClr val="accent3"/>
                </a:solidFill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59024" y="2852936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к решению Совета народных депутатов </a:t>
            </a:r>
            <a:br>
              <a:rPr lang="ru-RU" sz="1800" dirty="0"/>
            </a:br>
            <a:r>
              <a:rPr lang="ru-RU" sz="1800" dirty="0"/>
              <a:t>муниципального образования «Шовгеновский район» </a:t>
            </a:r>
            <a:br>
              <a:rPr lang="ru-RU" sz="1800" dirty="0"/>
            </a:br>
            <a:r>
              <a:rPr lang="ru-RU" sz="1800" dirty="0"/>
              <a:t>«О годовом отчете об исполнении бюджета</a:t>
            </a:r>
            <a:br>
              <a:rPr lang="ru-RU" sz="1800" dirty="0"/>
            </a:br>
            <a:r>
              <a:rPr lang="ru-RU" sz="1800" dirty="0"/>
              <a:t>муниципального образования  «Шовгеновский район» </a:t>
            </a:r>
          </a:p>
          <a:p>
            <a:pPr algn="ctr"/>
            <a:r>
              <a:rPr lang="ru-RU" sz="1800" dirty="0"/>
              <a:t> за </a:t>
            </a:r>
            <a:r>
              <a:rPr lang="ru-RU" sz="1800" dirty="0" smtClean="0"/>
              <a:t>2024 </a:t>
            </a:r>
            <a:r>
              <a:rPr lang="ru-RU" sz="1800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864" cy="116815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Объем  и  структура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налоговых  доходов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198419"/>
              </p:ext>
            </p:extLst>
          </p:nvPr>
        </p:nvGraphicFramePr>
        <p:xfrm>
          <a:off x="107505" y="1772817"/>
          <a:ext cx="7992886" cy="382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72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  <a:p>
                      <a:pPr algn="ctr"/>
                      <a:r>
                        <a:rPr lang="ru-RU" sz="1200" baseline="0" dirty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 на доходы физических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30301,7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29427,6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97,1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242">
                <a:tc>
                  <a:txBody>
                    <a:bodyPr/>
                    <a:lstStyle/>
                    <a:p>
                      <a:r>
                        <a:rPr lang="ru-RU" sz="1200" dirty="0"/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107,3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Налоги</a:t>
                      </a:r>
                      <a:r>
                        <a:rPr lang="ru-RU" sz="1200" baseline="0" dirty="0"/>
                        <a:t> на совокупный доход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40591,2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42048,5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103,6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 на имущество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25068,4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28197,0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112,5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Государственная </a:t>
                      </a:r>
                      <a:r>
                        <a:rPr lang="ru-RU" sz="1200" dirty="0" smtClean="0"/>
                        <a:t>пошлина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Налоги, сборы и регулярные</a:t>
                      </a:r>
                      <a:r>
                        <a:rPr lang="ru-RU" sz="1200" baseline="0" dirty="0" smtClean="0"/>
                        <a:t> платежи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3852,3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77,9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4748,6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123,3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79,6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101458,4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106164,5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104,6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54" y="5517232"/>
            <a:ext cx="2421513" cy="12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980728"/>
            <a:ext cx="8064896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Объем  и  структура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неналоговых  доходов  бюджета 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                             «</a:t>
            </a:r>
            <a:r>
              <a:rPr lang="ru-RU" sz="22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210537"/>
              </p:ext>
            </p:extLst>
          </p:nvPr>
        </p:nvGraphicFramePr>
        <p:xfrm>
          <a:off x="179512" y="1988840"/>
          <a:ext cx="7920880" cy="406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0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59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/>
                        <a:t>год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/>
                        <a:t>год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5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38769,4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40319,8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3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</a:t>
                      </a:r>
                      <a:r>
                        <a:rPr lang="ru-RU" sz="1200" baseline="0" dirty="0"/>
                        <a:t>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1639,2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21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2539,8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32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47033,6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45178,3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82068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 в  бюджет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627393"/>
              </p:ext>
            </p:extLst>
          </p:nvPr>
        </p:nvGraphicFramePr>
        <p:xfrm>
          <a:off x="107504" y="1700808"/>
          <a:ext cx="7992888" cy="380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23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202</a:t>
                      </a:r>
                      <a:r>
                        <a:rPr lang="ru-RU" sz="1400" dirty="0"/>
                        <a:t>4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dirty="0"/>
                        <a:t>год</a:t>
                      </a:r>
                      <a:r>
                        <a:rPr lang="ru-RU" sz="1400" baseline="0" dirty="0"/>
                        <a:t>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ru-RU" sz="1400" dirty="0"/>
                        <a:t>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/>
                        <a:t>год 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0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304332,6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304332,6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81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Субсидии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79443,2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79443,2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6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Субвенции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320492,6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295191,7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452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остатков субсидий,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5727,7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 иных межбюджетных трансфертов,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меющих целевое назначение ,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-8040,3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17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727785,6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700172,1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Исполнение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 разделам  классификации  расходов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году, тыс. 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18247"/>
              </p:ext>
            </p:extLst>
          </p:nvPr>
        </p:nvGraphicFramePr>
        <p:xfrm>
          <a:off x="251520" y="1988840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24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район», 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551225"/>
              </p:ext>
            </p:extLst>
          </p:nvPr>
        </p:nvGraphicFramePr>
        <p:xfrm>
          <a:off x="123666" y="1596977"/>
          <a:ext cx="792088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ru-RU" sz="1400" dirty="0"/>
                        <a:t>4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год</a:t>
                      </a:r>
                    </a:p>
                    <a:p>
                      <a:pPr algn="ctr"/>
                      <a:r>
                        <a:rPr lang="ru-RU" sz="1400" dirty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ru-RU" sz="1400" dirty="0"/>
                        <a:t>4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год</a:t>
                      </a:r>
                    </a:p>
                    <a:p>
                      <a:pPr algn="ctr"/>
                      <a:r>
                        <a:rPr lang="ru-RU" sz="1400" dirty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80792,8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72219,9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3155,2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3099,7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61012,1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61011,3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432538,0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432065,5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133981,4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133861,4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137791,0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109982,4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10451,0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10451,0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28914,9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28914,9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889580,5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851845,5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6" y="404664"/>
            <a:ext cx="8784976" cy="71434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 бюджета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«Шовгеновский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район» тыс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064896" cy="1296144"/>
          </a:xfrm>
        </p:spPr>
        <p:txBody>
          <a:bodyPr>
            <a:normAutofit lnSpcReduction="10000"/>
          </a:bodyPr>
          <a:lstStyle/>
          <a:p>
            <a:r>
              <a:rPr lang="ru-RU" sz="1600" i="1" dirty="0"/>
              <a:t>В рамках раздела «Общегосударственные вопросы» исполнялись обязательства на функционирование Главы муниципального образования  «Шовгеновский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  <a:r>
              <a:rPr lang="ru-RU" sz="1600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24162"/>
              </p:ext>
            </p:extLst>
          </p:nvPr>
        </p:nvGraphicFramePr>
        <p:xfrm>
          <a:off x="1835696" y="2564904"/>
          <a:ext cx="6192688" cy="4073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Структура расходов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год</a:t>
                      </a:r>
                      <a:endParaRPr lang="ru-RU" sz="1200" baseline="0" dirty="0"/>
                    </a:p>
                    <a:p>
                      <a:pPr algn="ctr"/>
                      <a:r>
                        <a:rPr lang="ru-RU" sz="1200" baseline="0" dirty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465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2934,7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2934,7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884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5199,7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5199,6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465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Правительства</a:t>
                      </a:r>
                      <a:r>
                        <a:rPr lang="ru-RU" sz="1200" baseline="0" dirty="0"/>
                        <a:t> РФ, высших исполнительных органов государственной власти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43929,9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43410,7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98,8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465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14636,7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14636,6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628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14091,8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6038,3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42,8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80792,7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72219,9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89,4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068959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Расходы по разделу </a:t>
            </a:r>
          </a:p>
          <a:p>
            <a:pPr lvl="0"/>
            <a:r>
              <a:rPr lang="ru-RU" sz="1200" dirty="0"/>
              <a:t>«Общегосударственные вопросы», </a:t>
            </a:r>
          </a:p>
          <a:p>
            <a:pPr lvl="0"/>
            <a:r>
              <a:rPr lang="ru-RU" sz="1200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449" y="620688"/>
            <a:ext cx="2221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+mj-ea"/>
                <a:cs typeface="+mj-cs"/>
              </a:rPr>
              <a:t>Расходы по разделу «Национальная </a:t>
            </a:r>
            <a:endParaRPr lang="en-US" sz="1200" dirty="0">
              <a:latin typeface="+mj-lt"/>
              <a:ea typeface="+mj-ea"/>
              <a:cs typeface="+mj-cs"/>
            </a:endParaRP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безопасность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 и правоохранительная деятельность», тыс.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491510"/>
              </p:ext>
            </p:extLst>
          </p:nvPr>
        </p:nvGraphicFramePr>
        <p:xfrm>
          <a:off x="1835697" y="260648"/>
          <a:ext cx="626469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1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508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</a:t>
                      </a:r>
                      <a:r>
                        <a:rPr lang="ru-RU" sz="1100" b="1" dirty="0"/>
                        <a:t>4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/>
                        <a:t>год</a:t>
                      </a:r>
                    </a:p>
                    <a:p>
                      <a:pPr algn="ctr"/>
                      <a:r>
                        <a:rPr lang="ru-RU" sz="1100" b="1" baseline="0" dirty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</a:t>
                      </a:r>
                      <a:r>
                        <a:rPr lang="ru-RU" sz="1100" b="1" dirty="0"/>
                        <a:t>4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% </a:t>
                      </a:r>
                    </a:p>
                    <a:p>
                      <a:pPr algn="ctr"/>
                      <a:r>
                        <a:rPr lang="ru-RU" sz="1100" b="1" dirty="0"/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943">
                <a:tc>
                  <a:txBody>
                    <a:bodyPr/>
                    <a:lstStyle/>
                    <a:p>
                      <a:r>
                        <a:rPr lang="ru-RU" sz="1200" dirty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/>
                        <a:t>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3155,2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3099,7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98,2</a:t>
                      </a:r>
                      <a:endParaRPr lang="ru-RU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3155,2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3099,7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98,2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1679" y="2924944"/>
            <a:ext cx="1929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«Национальная экономика», </a:t>
            </a:r>
          </a:p>
          <a:p>
            <a:pPr lvl="0"/>
            <a:r>
              <a:rPr lang="ru-RU" sz="1200" dirty="0">
                <a:latin typeface="+mj-lt"/>
              </a:rPr>
              <a:t>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85115"/>
              </p:ext>
            </p:extLst>
          </p:nvPr>
        </p:nvGraphicFramePr>
        <p:xfrm>
          <a:off x="1763688" y="2060848"/>
          <a:ext cx="6336704" cy="157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1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  <a:r>
                        <a:rPr lang="ru-RU" sz="1100" baseline="0" dirty="0"/>
                        <a:t> </a:t>
                      </a:r>
                    </a:p>
                    <a:p>
                      <a:pPr algn="ctr"/>
                      <a:r>
                        <a:rPr lang="ru-RU" sz="1100" baseline="0" dirty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549">
                <a:tc>
                  <a:txBody>
                    <a:bodyPr/>
                    <a:lstStyle/>
                    <a:p>
                      <a:r>
                        <a:rPr lang="ru-RU" sz="1200" dirty="0"/>
                        <a:t>Сельское хозяйство</a:t>
                      </a:r>
                      <a:r>
                        <a:rPr lang="ru-RU" sz="1200" baseline="0" dirty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3560">
                <a:tc>
                  <a:txBody>
                    <a:bodyPr/>
                    <a:lstStyle/>
                    <a:p>
                      <a:r>
                        <a:rPr lang="ru-RU" sz="1200" dirty="0"/>
                        <a:t>Дорожное хозяйство </a:t>
                      </a:r>
                    </a:p>
                    <a:p>
                      <a:r>
                        <a:rPr lang="ru-RU" sz="1200" dirty="0"/>
                        <a:t>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136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  <a:r>
                        <a:rPr lang="ru-RU" sz="1200" b="1" baseline="0" dirty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943,3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25,3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004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+mj-lt"/>
              </a:rPr>
              <a:t>Расходы по разделу 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«Жилищно-</a:t>
            </a:r>
          </a:p>
          <a:p>
            <a:r>
              <a:rPr lang="ru-RU" sz="1200" dirty="0">
                <a:latin typeface="+mj-lt"/>
              </a:rPr>
              <a:t>коммунальное </a:t>
            </a:r>
          </a:p>
          <a:p>
            <a:r>
              <a:rPr lang="ru-RU" sz="1200" dirty="0">
                <a:latin typeface="+mj-lt"/>
              </a:rPr>
              <a:t>хозяйство», тыс. руб.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824169"/>
              </p:ext>
            </p:extLst>
          </p:nvPr>
        </p:nvGraphicFramePr>
        <p:xfrm>
          <a:off x="1691681" y="4437112"/>
          <a:ext cx="6408712" cy="207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100" dirty="0"/>
                        <a:t>Структура расходов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</a:t>
                      </a:r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</a:t>
                      </a:r>
                      <a:r>
                        <a:rPr lang="ru-RU" sz="1100" baseline="0" dirty="0"/>
                        <a:t>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</a:t>
                      </a:r>
                    </a:p>
                    <a:p>
                      <a:pPr algn="ctr"/>
                      <a:r>
                        <a:rPr lang="ru-RU" sz="1100" dirty="0"/>
                        <a:t>исполнения</a:t>
                      </a:r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981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Жилищное хозяйство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981">
                <a:tc>
                  <a:txBody>
                    <a:bodyPr/>
                    <a:lstStyle/>
                    <a:p>
                      <a:r>
                        <a:rPr lang="ru-RU" sz="1200" dirty="0"/>
                        <a:t>Благоустройство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Коммунальное хозяйство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13286,6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1723,5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13286,6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1722,7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981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61012,1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61011,3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71" y="507782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+mj-ea"/>
                <a:cs typeface="+mj-cs"/>
              </a:rPr>
              <a:t>Расходы по разделу 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«Образование», 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тыс.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242362"/>
              </p:ext>
            </p:extLst>
          </p:nvPr>
        </p:nvGraphicFramePr>
        <p:xfrm>
          <a:off x="1619672" y="188640"/>
          <a:ext cx="6480719" cy="280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9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1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  <a:r>
                        <a:rPr lang="en-US" sz="1100" dirty="0"/>
                        <a:t>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</a:t>
                      </a:r>
                    </a:p>
                    <a:p>
                      <a:pPr algn="ctr"/>
                      <a:r>
                        <a:rPr lang="ru-RU" sz="1100" baseline="0" dirty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</a:p>
                    <a:p>
                      <a:pPr algn="ctr"/>
                      <a:r>
                        <a:rPr lang="ru-RU" sz="1100" dirty="0"/>
                        <a:t>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417">
                <a:tc>
                  <a:txBody>
                    <a:bodyPr/>
                    <a:lstStyle/>
                    <a:p>
                      <a:r>
                        <a:rPr lang="ru-RU" sz="1200" dirty="0"/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103696,5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103423,9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594"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277361,8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277246,5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409">
                <a:tc>
                  <a:txBody>
                    <a:bodyPr/>
                    <a:lstStyle/>
                    <a:p>
                      <a:r>
                        <a:rPr lang="ru-RU" sz="1200" dirty="0"/>
                        <a:t>Дополнительное образование</a:t>
                      </a:r>
                      <a:r>
                        <a:rPr lang="ru-RU" sz="1200" baseline="0" dirty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26178,5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279">
                <a:tc>
                  <a:txBody>
                    <a:bodyPr/>
                    <a:lstStyle/>
                    <a:p>
                      <a:r>
                        <a:rPr lang="ru-RU" sz="1200" dirty="0"/>
                        <a:t>Молодежная политика</a:t>
                      </a:r>
                      <a:r>
                        <a:rPr lang="ru-RU" sz="1200" baseline="0" dirty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891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</a:t>
                      </a:r>
                      <a:r>
                        <a:rPr lang="ru-RU" sz="1200" baseline="0" dirty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23305,2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23243,5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594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432538,0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432065,5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781" y="3356992"/>
            <a:ext cx="21957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small" dirty="0">
                <a:latin typeface="+mj-lt"/>
                <a:ea typeface="+mj-ea"/>
                <a:cs typeface="+mj-cs"/>
              </a:rPr>
              <a:t>Расходы по разделу</a:t>
            </a:r>
          </a:p>
          <a:p>
            <a:r>
              <a:rPr lang="ru-RU" sz="1200" cap="small" dirty="0">
                <a:latin typeface="+mj-lt"/>
                <a:ea typeface="+mj-ea"/>
                <a:cs typeface="+mj-cs"/>
              </a:rPr>
              <a:t> «Культура, кинематография», </a:t>
            </a:r>
            <a:br>
              <a:rPr lang="ru-RU" sz="1200" cap="small" dirty="0">
                <a:latin typeface="+mj-lt"/>
                <a:ea typeface="+mj-ea"/>
                <a:cs typeface="+mj-cs"/>
              </a:rPr>
            </a:br>
            <a:r>
              <a:rPr lang="ru-RU" sz="1200" cap="small" dirty="0">
                <a:latin typeface="+mj-lt"/>
                <a:ea typeface="+mj-ea"/>
                <a:cs typeface="+mj-cs"/>
              </a:rPr>
              <a:t>тыс. руб</a:t>
            </a:r>
            <a:r>
              <a:rPr lang="ru-RU" sz="1600" cap="small" dirty="0">
                <a:latin typeface="+mj-lt"/>
                <a:ea typeface="+mj-ea"/>
                <a:cs typeface="+mj-cs"/>
              </a:rPr>
              <a:t>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976556"/>
              </p:ext>
            </p:extLst>
          </p:nvPr>
        </p:nvGraphicFramePr>
        <p:xfrm>
          <a:off x="1691680" y="3068960"/>
          <a:ext cx="6408712" cy="193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</a:p>
                    <a:p>
                      <a:pPr algn="ctr"/>
                      <a:r>
                        <a:rPr lang="ru-RU" sz="1100" dirty="0"/>
                        <a:t>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639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106222,4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106105,6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200">
                <a:tc>
                  <a:txBody>
                    <a:bodyPr/>
                    <a:lstStyle/>
                    <a:p>
                      <a:r>
                        <a:rPr lang="ru-RU" sz="1200" dirty="0"/>
                        <a:t>Кинематография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Другие вопросы в области</a:t>
                      </a:r>
                      <a:r>
                        <a:rPr lang="ru-RU" sz="1200" baseline="0" dirty="0"/>
                        <a:t> </a:t>
                      </a:r>
                    </a:p>
                    <a:p>
                      <a:r>
                        <a:rPr lang="ru-RU" sz="1200" baseline="0" dirty="0"/>
                        <a:t>культуры, кинематографии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2137,5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25621,5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2137,5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25618,3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639">
                <a:tc>
                  <a:txBody>
                    <a:bodyPr/>
                    <a:lstStyle/>
                    <a:p>
                      <a:r>
                        <a:rPr lang="ru-RU" sz="11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133981,4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133861,4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871" y="5373216"/>
            <a:ext cx="2615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small" dirty="0">
                <a:latin typeface="+mj-lt"/>
              </a:rPr>
              <a:t>Расходы по разделу</a:t>
            </a:r>
          </a:p>
          <a:p>
            <a:r>
              <a:rPr lang="ru-RU" sz="1200" cap="small" dirty="0">
                <a:latin typeface="+mj-lt"/>
              </a:rPr>
              <a:t> «Средства массовой </a:t>
            </a:r>
          </a:p>
          <a:p>
            <a:r>
              <a:rPr lang="ru-RU" sz="1200" cap="small" dirty="0">
                <a:latin typeface="+mj-lt"/>
              </a:rPr>
              <a:t>информации»,</a:t>
            </a:r>
            <a:endParaRPr lang="en-US" sz="1200" cap="small" dirty="0">
              <a:latin typeface="+mj-lt"/>
            </a:endParaRPr>
          </a:p>
          <a:p>
            <a:r>
              <a:rPr lang="ru-RU" sz="1200" cap="small" dirty="0">
                <a:latin typeface="+mj-lt"/>
              </a:rPr>
              <a:t> тыс. руб</a:t>
            </a:r>
            <a:r>
              <a:rPr lang="ru-RU" sz="1200" b="1" cap="small" dirty="0">
                <a:solidFill>
                  <a:srgbClr val="575F6D"/>
                </a:solidFill>
                <a:latin typeface="+mj-lt"/>
              </a:rPr>
              <a:t>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394981"/>
              </p:ext>
            </p:extLst>
          </p:nvPr>
        </p:nvGraphicFramePr>
        <p:xfrm>
          <a:off x="1691680" y="5229200"/>
          <a:ext cx="6408713" cy="133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</a:p>
                    <a:p>
                      <a:pPr algn="ctr"/>
                      <a:r>
                        <a:rPr lang="ru-RU" sz="1100" dirty="0"/>
                        <a:t> исполнения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288">
                <a:tc>
                  <a:txBody>
                    <a:bodyPr/>
                    <a:lstStyle/>
                    <a:p>
                      <a:r>
                        <a:rPr lang="ru-RU" sz="1200" dirty="0"/>
                        <a:t>Периодическая печать и издательства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10451,0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10451,0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288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10451,0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10451,0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6355" y="93128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+mj-ea"/>
                <a:cs typeface="+mj-cs"/>
              </a:rPr>
              <a:t>Расходы по разделу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 «Социальная политика», 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тыс.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92809"/>
              </p:ext>
            </p:extLst>
          </p:nvPr>
        </p:nvGraphicFramePr>
        <p:xfrm>
          <a:off x="1907704" y="188641"/>
          <a:ext cx="6192688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1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3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</a:t>
                      </a:r>
                    </a:p>
                    <a:p>
                      <a:pPr algn="ctr"/>
                      <a:r>
                        <a:rPr lang="ru-RU" sz="1100" dirty="0"/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r>
                        <a:rPr lang="ru-RU" sz="1200" dirty="0"/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3323,4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3323,4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771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</a:t>
                      </a:r>
                      <a:r>
                        <a:rPr lang="ru-RU" sz="1200" baseline="0" dirty="0"/>
                        <a:t> обеспечение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16255,3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13177,0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81,1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116962,1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92352,1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79,0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294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</a:t>
                      </a:r>
                      <a:r>
                        <a:rPr lang="ru-RU" sz="1200" baseline="0" dirty="0"/>
                        <a:t> вопросы в области социальной политики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90,4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137790,9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109982,4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79,8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83325"/>
              </p:ext>
            </p:extLst>
          </p:nvPr>
        </p:nvGraphicFramePr>
        <p:xfrm>
          <a:off x="1979712" y="4221088"/>
          <a:ext cx="6120679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5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2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</a:t>
                      </a:r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исполнения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612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450"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28914,9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28914,9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470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28914,9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28914,9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653136"/>
            <a:ext cx="45556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«Обслуживание </a:t>
            </a:r>
          </a:p>
          <a:p>
            <a:pPr lvl="0"/>
            <a:r>
              <a:rPr lang="ru-RU" sz="1200" dirty="0">
                <a:latin typeface="+mj-lt"/>
              </a:rPr>
              <a:t>государственного</a:t>
            </a:r>
          </a:p>
          <a:p>
            <a:pPr lvl="0"/>
            <a:r>
              <a:rPr lang="ru-RU" sz="1200" dirty="0">
                <a:latin typeface="+mj-lt"/>
              </a:rPr>
              <a:t>муниципального долга»,</a:t>
            </a:r>
          </a:p>
          <a:p>
            <a:pPr lvl="0"/>
            <a:r>
              <a:rPr lang="ru-RU" sz="1200" dirty="0">
                <a:latin typeface="+mj-lt"/>
              </a:rPr>
              <a:t> тыс. руб</a:t>
            </a:r>
            <a:r>
              <a:rPr lang="ru-RU" sz="1400" dirty="0">
                <a:latin typeface="+mj-lt"/>
              </a:rPr>
              <a:t>.</a:t>
            </a:r>
          </a:p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«Межбюджетные </a:t>
            </a:r>
          </a:p>
          <a:p>
            <a:pPr lvl="0"/>
            <a:r>
              <a:rPr lang="ru-RU" sz="1200" dirty="0">
                <a:latin typeface="+mj-lt"/>
              </a:rPr>
              <a:t>трансферты», тыс. руб.</a:t>
            </a:r>
          </a:p>
          <a:p>
            <a:pPr lvl="0"/>
            <a:endParaRPr lang="ru-RU" sz="1200" dirty="0">
              <a:latin typeface="+mj-lt"/>
            </a:endParaRPr>
          </a:p>
          <a:p>
            <a:pPr lvl="0"/>
            <a:endParaRPr lang="ru-RU" sz="1400" dirty="0">
              <a:latin typeface="+mj-lt"/>
            </a:endParaRPr>
          </a:p>
          <a:p>
            <a:pPr lvl="0"/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559552" cy="153089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 видам  расходов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расходов,  тыс. руб.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943234"/>
              </p:ext>
            </p:extLst>
          </p:nvPr>
        </p:nvGraphicFramePr>
        <p:xfrm>
          <a:off x="107504" y="1556792"/>
          <a:ext cx="7992889" cy="504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4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71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Вид расходов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  <a:p>
                      <a:pPr algn="ctr"/>
                      <a:r>
                        <a:rPr lang="ru-RU" sz="1200" dirty="0"/>
                        <a:t>(план)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113023,2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112859,6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Закупка товаров, работ и услуг для государственных нужд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12495,2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11041,9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88,4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9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 обеспечение</a:t>
                      </a:r>
                      <a:r>
                        <a:rPr lang="ru-RU" sz="1200" baseline="0" dirty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108614,7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81235,1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74,8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7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75182,4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74873,1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7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43539,5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43539,5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Предоставление субсидий бюджетным, автономным</a:t>
                      </a:r>
                      <a:r>
                        <a:rPr lang="ru-RU" sz="1200" baseline="0" dirty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528091,7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527565,2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</a:t>
                      </a:r>
                      <a:r>
                        <a:rPr lang="ru-RU" sz="1200" baseline="0" dirty="0"/>
                        <a:t> и муниципального долга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Иные бюджетные ассигнования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8632,9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730,4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8,5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1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889580,5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851845,5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95,8</a:t>
                      </a:r>
                      <a:endParaRPr lang="ru-RU" sz="1200" b="1" dirty="0"/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7408333" cy="3450696"/>
          </a:xfrm>
        </p:spPr>
        <p:txBody>
          <a:bodyPr/>
          <a:lstStyle/>
          <a:p>
            <a:r>
              <a:rPr lang="ru-RU" sz="1800" dirty="0"/>
              <a:t>Территория составляет 521,4 кв. км.</a:t>
            </a:r>
          </a:p>
          <a:p>
            <a:r>
              <a:rPr lang="ru-RU" sz="1800" dirty="0"/>
              <a:t>В состав Шовгеновского района входят 6 поселений</a:t>
            </a:r>
          </a:p>
          <a:p>
            <a:r>
              <a:rPr lang="ru-RU" sz="1800" dirty="0"/>
              <a:t>Население –</a:t>
            </a:r>
            <a:r>
              <a:rPr lang="ru-RU" sz="1800" dirty="0" smtClean="0"/>
              <a:t>16287 </a:t>
            </a:r>
            <a:r>
              <a:rPr lang="ru-RU" sz="1800" dirty="0"/>
              <a:t>чел.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 descr="E:\Downloads\Шовгеновский_район_(Shovgenovsky_district).png">
            <a:extLst>
              <a:ext uri="{FF2B5EF4-FFF2-40B4-BE49-F238E27FC236}">
                <a16:creationId xmlns:a16="http://schemas.microsoft.com/office/drawing/2014/main" xmlns="" id="{8110F849-86ED-4D6F-828E-B8BF64F1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66408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1645171" cy="1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00664" cy="129614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 бюджета  муниципального образования «Шовгеновский район»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по разделам  и  подразделам  классификации расходов  бюджетов  Российской  Федерации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944973"/>
              </p:ext>
            </p:extLst>
          </p:nvPr>
        </p:nvGraphicFramePr>
        <p:xfrm>
          <a:off x="457200" y="1609725"/>
          <a:ext cx="749917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1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7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Уточненный</a:t>
                      </a:r>
                      <a:r>
                        <a:rPr lang="ru-RU" sz="1400" baseline="0" dirty="0"/>
                        <a:t> бюджет</a:t>
                      </a:r>
                    </a:p>
                    <a:p>
                      <a:r>
                        <a:rPr lang="ru-RU" sz="1400" baseline="0" dirty="0"/>
                        <a:t>(</a:t>
                      </a:r>
                      <a:r>
                        <a:rPr lang="ru-RU" sz="1400" baseline="0" dirty="0" err="1"/>
                        <a:t>тыс.руб</a:t>
                      </a:r>
                      <a:r>
                        <a:rPr lang="ru-RU" sz="1400" baseline="0" dirty="0"/>
                        <a:t>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Фактическое исполнение (</a:t>
                      </a:r>
                      <a:r>
                        <a:rPr lang="ru-RU" sz="1400" dirty="0" err="1"/>
                        <a:t>тыс.руб</a:t>
                      </a:r>
                      <a:r>
                        <a:rPr lang="ru-RU" sz="14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Процент исполнения к уточненному плану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80792,8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72219,9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89,4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высшего должностного лица субъекта РФ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2934,7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2934,7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законодательных(представительных)органов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5199,7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5199,6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02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50862"/>
              </p:ext>
            </p:extLst>
          </p:nvPr>
        </p:nvGraphicFramePr>
        <p:xfrm>
          <a:off x="250825" y="115888"/>
          <a:ext cx="744537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Правительства РФ, высших исполнительных органов государственной власти субъектов </a:t>
                      </a:r>
                      <a:r>
                        <a:rPr lang="ru-RU" sz="1200" baseline="0" dirty="0" err="1"/>
                        <a:t>РФ,местных</a:t>
                      </a:r>
                      <a:r>
                        <a:rPr lang="ru-RU" sz="1200" baseline="0" dirty="0"/>
                        <a:t>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43929,9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43410,7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14636,7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14636,6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общегосударственные</a:t>
                      </a:r>
                      <a:r>
                        <a:rPr lang="ru-RU" sz="1200" baseline="0" dirty="0"/>
                        <a:t>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14091,8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6038,3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42,8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Национальная безопасность и правоохранительная</a:t>
                      </a:r>
                      <a:r>
                        <a:rPr lang="ru-RU" sz="1200" b="1" baseline="0" dirty="0"/>
                        <a:t> деятельность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3155,2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3099,7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98,2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5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86932"/>
              </p:ext>
            </p:extLst>
          </p:nvPr>
        </p:nvGraphicFramePr>
        <p:xfrm>
          <a:off x="107505" y="188640"/>
          <a:ext cx="7992888" cy="600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2121">
                <a:tc>
                  <a:txBody>
                    <a:bodyPr/>
                    <a:lstStyle/>
                    <a:p>
                      <a:r>
                        <a:rPr lang="ru-RU" sz="1200" dirty="0"/>
                        <a:t>Защита населения и территории от чрезвычайных ситуаций природного и</a:t>
                      </a:r>
                      <a:r>
                        <a:rPr lang="ru-RU" sz="1200" baseline="0" dirty="0"/>
                        <a:t>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3155,2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3099,7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98,2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032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943,3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238,6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25,3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/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823,7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 dirty="0"/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200">
                <a:tc>
                  <a:txBody>
                    <a:bodyPr/>
                    <a:lstStyle/>
                    <a:p>
                      <a:r>
                        <a:rPr lang="ru-RU" sz="1200" b="1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61012,1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61011,3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1723,5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1722,7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13286,6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13286,6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16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75226"/>
              </p:ext>
            </p:extLst>
          </p:nvPr>
        </p:nvGraphicFramePr>
        <p:xfrm>
          <a:off x="251520" y="188639"/>
          <a:ext cx="7776864" cy="618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346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432538,0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432065,5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103696,5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103423,9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277361,8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277246,5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26200,4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26178,5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Молодежная политика и оздоровление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1974,1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1973,1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</a:t>
                      </a:r>
                      <a:r>
                        <a:rPr lang="ru-RU" sz="1200" baseline="0" dirty="0"/>
                        <a:t> вопросы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23305,2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23243,5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b="1" dirty="0"/>
                        <a:t>Культура,</a:t>
                      </a:r>
                    </a:p>
                    <a:p>
                      <a:r>
                        <a:rPr lang="ru-RU" sz="1200" b="1" dirty="0"/>
                        <a:t>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133981,4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133861,4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106222,4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106105,6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Кинематография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2137,5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2137,5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25621,5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25618,3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48947"/>
              </p:ext>
            </p:extLst>
          </p:nvPr>
        </p:nvGraphicFramePr>
        <p:xfrm>
          <a:off x="179514" y="116630"/>
          <a:ext cx="7848870" cy="416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484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691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137791,0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109982,4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79,8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3323,4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3323,4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16255,3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13177,0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81,1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семьи и</a:t>
                      </a:r>
                      <a:r>
                        <a:rPr lang="ru-RU" sz="1200" baseline="0" dirty="0"/>
                        <a:t> детства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116962,1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92352,1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79,0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социальной 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1250,2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1129,9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90,4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b="1" dirty="0"/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10451,0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10451,0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01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14227"/>
              </p:ext>
            </p:extLst>
          </p:nvPr>
        </p:nvGraphicFramePr>
        <p:xfrm>
          <a:off x="179512" y="260651"/>
          <a:ext cx="7776864" cy="3606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10451,0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10451,0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Обслуживание государственного и муниципального долга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28914,9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28914,9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889580,5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851845,5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95,8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7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9289032" cy="10263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на реализацию  муниципальных  программ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МО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907702"/>
              </p:ext>
            </p:extLst>
          </p:nvPr>
        </p:nvGraphicFramePr>
        <p:xfrm>
          <a:off x="179511" y="1340769"/>
          <a:ext cx="7920882" cy="464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34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Наименование программы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/>
                        <a:t>год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(план)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baseline="0" dirty="0"/>
                        <a:t>год (факт)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% исп.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«Шовгеновский район» «Развитие образования</a:t>
                      </a:r>
                      <a:r>
                        <a:rPr lang="ru-RU" sz="1050" dirty="0" smtClean="0"/>
                        <a:t>» на 2023-2026 годы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508187,5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483415,0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95,1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«Шовгеновский район» «Развитие культуры и искусства» на </a:t>
                      </a:r>
                      <a:r>
                        <a:rPr lang="ru-RU" sz="1050" dirty="0" smtClean="0"/>
                        <a:t>2014-2025 </a:t>
                      </a:r>
                      <a:r>
                        <a:rPr lang="ru-RU" sz="1050" dirty="0"/>
                        <a:t>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133799,0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133679,0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99,9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31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 </a:t>
                      </a:r>
                      <a:r>
                        <a:rPr lang="ru-RU" sz="1050" dirty="0"/>
                        <a:t>«Шовгеновский район» «Энергосбережение и повышение энергетической эффективности» на </a:t>
                      </a:r>
                      <a:r>
                        <a:rPr lang="ru-RU" sz="1050" dirty="0" smtClean="0"/>
                        <a:t>2022-2024 </a:t>
                      </a:r>
                      <a:r>
                        <a:rPr lang="ru-RU" sz="1050" dirty="0"/>
                        <a:t>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6940,0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6940,0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 </a:t>
                      </a:r>
                      <a:r>
                        <a:rPr lang="ru-RU" sz="1050" dirty="0"/>
                        <a:t>«Шовгеновский район» «Переселение</a:t>
                      </a:r>
                      <a:r>
                        <a:rPr lang="ru-RU" sz="1050" baseline="0" dirty="0"/>
                        <a:t> граждан из аварийного жилищного фонда» на </a:t>
                      </a:r>
                      <a:r>
                        <a:rPr lang="ru-RU" sz="1050" baseline="0" dirty="0" smtClean="0"/>
                        <a:t>2023-2027 </a:t>
                      </a:r>
                      <a:r>
                        <a:rPr lang="ru-RU" sz="1050" baseline="0" dirty="0"/>
                        <a:t>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49080,3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46002,0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93,7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964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 </a:t>
                      </a:r>
                      <a:r>
                        <a:rPr lang="ru-RU" sz="1050" dirty="0"/>
                        <a:t>«Шовгеновский район» «Развитие физической культуры и спорта» на 2014-2025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52,0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52,0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1324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 </a:t>
                      </a:r>
                      <a:r>
                        <a:rPr lang="ru-RU" sz="1050" dirty="0"/>
                        <a:t>«Шовгеновский район» «Формирование современной городской среды</a:t>
                      </a:r>
                      <a:r>
                        <a:rPr lang="ru-RU" sz="1050" baseline="0" dirty="0"/>
                        <a:t>» на 2018-2024гг.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6340,5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6340,5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6571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«Противодействие злоупотреблению наркотикам и их незаконному обороту» на 2022-2026гг.</a:t>
                      </a:r>
                    </a:p>
                    <a:p>
                      <a:endParaRPr kumimoji="0" lang="ru-RU" sz="1050" i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Franklin Gothic Medium" pitchFamily="34" charset="0"/>
                      </a:endParaRPr>
                    </a:p>
                    <a:p>
                      <a:endParaRPr lang="ru-RU" sz="105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6571">
                <a:tc>
                  <a:txBody>
                    <a:bodyPr/>
                    <a:lstStyle/>
                    <a:p>
                      <a:r>
                        <a:rPr kumimoji="0" lang="ru-RU" sz="105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</a:t>
                      </a:r>
                      <a:r>
                        <a:rPr kumimoji="0" lang="ru-RU" sz="105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 «Противодействие терроризму и экстремистской деятельности» на 2022-2026гг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942162"/>
              </p:ext>
            </p:extLst>
          </p:nvPr>
        </p:nvGraphicFramePr>
        <p:xfrm>
          <a:off x="14486" y="260648"/>
          <a:ext cx="8064896" cy="534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5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муниципального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образования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ru-RU" sz="105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«</a:t>
                      </a:r>
                      <a:r>
                        <a:rPr lang="ru-RU" sz="105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район» «Обеспечение  безопасности дорожного движения в муниципальном образовании «Шовгеновский район» на 2022-2028годы»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183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район» «Социальная поддержка населения» на 2014-2026гг.</a:t>
                      </a:r>
                      <a:endParaRPr lang="ru-RU" sz="1050" i="1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3753,4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3753,4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227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«Обеспечение жильем молодых семей» на 2020-2025гг.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11016,4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11016,0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205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«Поддержка и развитие средств массовой информации» на 2014-2026гг.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10451,0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10451,0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807">
                <a:tc>
                  <a:txBody>
                    <a:bodyPr/>
                    <a:lstStyle/>
                    <a:p>
                      <a:r>
                        <a:rPr lang="ru-RU" sz="1050" i="0" dirty="0">
                          <a:latin typeface="+mn-lt"/>
                        </a:rPr>
                        <a:t>МП</a:t>
                      </a:r>
                      <a:r>
                        <a:rPr lang="ru-RU" sz="1050" i="0" baseline="0" dirty="0">
                          <a:latin typeface="+mn-lt"/>
                        </a:rPr>
                        <a:t>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i="0" dirty="0" smtClean="0">
                          <a:latin typeface="+mn-lt"/>
                        </a:rPr>
                        <a:t> </a:t>
                      </a:r>
                      <a:r>
                        <a:rPr lang="ru-RU" sz="1050" i="0" dirty="0">
                          <a:latin typeface="+mn-lt"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lang="ru-RU" sz="1050" i="0" dirty="0">
                          <a:latin typeface="+mn-lt"/>
                        </a:rPr>
                        <a:t> район» «Обеспечение безопасности дорожного движения» на 2022-2026гг.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299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«Профилактика правонарушений и преступлений среди несовершеннолетних муниципального образования «Шовгеновский район» на 2016-2026гг «Вместе-ради детей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»</a:t>
                      </a:r>
                    </a:p>
                    <a:p>
                      <a:endParaRPr kumimoji="0" lang="ru-RU" sz="105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Franklin Gothic Medium" pitchFamily="34" charset="0"/>
                      </a:endParaRPr>
                    </a:p>
                    <a:p>
                      <a:endParaRPr kumimoji="0" lang="ru-RU" sz="105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104,8</a:t>
                      </a: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104,8</a:t>
                      </a: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316">
                <a:tc>
                  <a:txBody>
                    <a:bodyPr/>
                    <a:lstStyle/>
                    <a:p>
                      <a:r>
                        <a:rPr lang="ru-RU" sz="1050" i="0" dirty="0">
                          <a:latin typeface="+mn-lt"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i="0" dirty="0" smtClean="0">
                          <a:latin typeface="+mn-lt"/>
                        </a:rPr>
                        <a:t> </a:t>
                      </a:r>
                      <a:r>
                        <a:rPr lang="ru-RU" sz="1050" i="0" dirty="0">
                          <a:latin typeface="+mn-lt"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lang="ru-RU" sz="1050" i="0" dirty="0">
                          <a:latin typeface="+mn-lt"/>
                        </a:rPr>
                        <a:t> район» «Противодействие</a:t>
                      </a:r>
                      <a:r>
                        <a:rPr lang="ru-RU" sz="1050" i="0" baseline="0" dirty="0">
                          <a:latin typeface="+mn-lt"/>
                        </a:rPr>
                        <a:t> коррупции» на 2022-2026гг.</a:t>
                      </a:r>
                      <a:endParaRPr lang="ru-RU" sz="105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2807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«Профилактика правонарушений» на 2022-2026гг.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006">
                <a:tc>
                  <a:txBody>
                    <a:bodyPr/>
                    <a:lstStyle/>
                    <a:p>
                      <a:r>
                        <a:rPr lang="ru-RU" sz="1050" b="0" i="0" dirty="0" smtClean="0">
                          <a:effectLst/>
                          <a:latin typeface="Franklin Gothic Medium" pitchFamily="34" charset="0"/>
                        </a:rPr>
                        <a:t>МП</a:t>
                      </a:r>
                      <a:r>
                        <a:rPr lang="ru-RU" sz="1050" b="0" i="0" baseline="0" dirty="0" smtClean="0">
                          <a:effectLst/>
                          <a:latin typeface="Franklin Gothic Medium" pitchFamily="34" charset="0"/>
                        </a:rPr>
                        <a:t> «Обеспечение инженерной инфраструктурой земельных участков, выделяемых семьям, имеющих трех и более детей на 2024-2027 годы»</a:t>
                      </a:r>
                    </a:p>
                    <a:p>
                      <a:endParaRPr lang="ru-RU" sz="1050" b="0" i="0" baseline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endParaRPr lang="ru-RU" sz="1050" b="0" i="0" baseline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endParaRPr lang="ru-RU" sz="1050" b="0" i="0" baseline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r>
                        <a:rPr lang="ru-RU" sz="1050" b="0" i="0" baseline="0" dirty="0" smtClean="0">
                          <a:effectLst/>
                          <a:latin typeface="Franklin Gothic Medium" pitchFamily="34" charset="0"/>
                        </a:rPr>
                        <a:t>Всего</a:t>
                      </a:r>
                      <a:endParaRPr lang="ru-RU" sz="1050" b="0" i="0" dirty="0">
                        <a:effectLst/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1140,0</a:t>
                      </a: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730969,9</a:t>
                      </a:r>
                      <a:endParaRPr lang="ru-RU" sz="105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1140,0</a:t>
                      </a: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702998,7</a:t>
                      </a:r>
                      <a:endParaRPr lang="ru-RU" sz="105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96,2</a:t>
                      </a:r>
                      <a:endParaRPr lang="ru-RU" sz="105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97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007" y="260648"/>
            <a:ext cx="7777377" cy="13338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«Развитие культуры и искусства», тыс. руб.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127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Century Gothic" pitchFamily="34" charset="0"/>
              </a:rPr>
              <a:t>Срок реализации: 2014-2026 гг.</a:t>
            </a:r>
          </a:p>
          <a:p>
            <a:r>
              <a:rPr lang="ru-RU" sz="1800" dirty="0">
                <a:latin typeface="Monotype Corsiva" pitchFamily="66" charset="0"/>
              </a:rPr>
              <a:t>Цель: Сохранение и развитие культуры и искусства муниципального образования «Шовгеновский район»  </a:t>
            </a:r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79024"/>
              </p:ext>
            </p:extLst>
          </p:nvPr>
        </p:nvGraphicFramePr>
        <p:xfrm>
          <a:off x="1835696" y="3485728"/>
          <a:ext cx="6034130" cy="73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1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058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Объём</a:t>
                      </a:r>
                      <a:r>
                        <a:rPr lang="ru-RU" sz="1200" baseline="0" dirty="0"/>
                        <a:t>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5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133799,0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133679,0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8948"/>
              </p:ext>
            </p:extLst>
          </p:nvPr>
        </p:nvGraphicFramePr>
        <p:xfrm>
          <a:off x="611559" y="4941168"/>
          <a:ext cx="7272809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Целевые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</a:t>
                      </a:r>
                      <a:r>
                        <a:rPr lang="ru-RU" sz="1200" baseline="0" dirty="0"/>
                        <a:t> мероприятий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202531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203892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 библиотек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100345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100345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 музея (</a:t>
                      </a:r>
                      <a:r>
                        <a:rPr lang="ru-RU" sz="1200" baseline="0" dirty="0"/>
                        <a:t>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13708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13854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101,1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7" y="2852936"/>
            <a:ext cx="1656697" cy="16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8868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достижении значений целевых показателей эффективности реализации муниципальной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274185"/>
              </p:ext>
            </p:extLst>
          </p:nvPr>
        </p:nvGraphicFramePr>
        <p:xfrm>
          <a:off x="468313" y="1196975"/>
          <a:ext cx="723900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311"/>
                <a:gridCol w="1693689"/>
                <a:gridCol w="1206500"/>
                <a:gridCol w="1206500"/>
                <a:gridCol w="1206500"/>
                <a:gridCol w="12065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</a:p>
                    <a:p>
                      <a:pPr algn="ctr"/>
                      <a:r>
                        <a:rPr lang="ru-RU" sz="1200" dirty="0" smtClean="0"/>
                        <a:t>п/п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целевого</a:t>
                      </a:r>
                      <a:r>
                        <a:rPr lang="ru-RU" sz="1200" baseline="0" dirty="0" smtClean="0"/>
                        <a:t> индикатора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Ед.изм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Значение целевого индикатора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посещений театрально-концертных</a:t>
                      </a:r>
                      <a:r>
                        <a:rPr lang="ru-RU" sz="1200" baseline="0" dirty="0" smtClean="0"/>
                        <a:t>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202531,00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203892,0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проведенных </a:t>
                      </a:r>
                      <a:r>
                        <a:rPr lang="ru-RU" sz="1200" baseline="0" dirty="0" smtClean="0"/>
                        <a:t>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Динамика количества посещений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Динамика количества </a:t>
                      </a:r>
                    </a:p>
                    <a:p>
                      <a:r>
                        <a:rPr lang="ru-RU" sz="1200" dirty="0" smtClean="0"/>
                        <a:t>проведенных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клубных формирований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Средняя наполняемость зала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зрителей (посещаемость)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94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b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 «Шовгеновский район» за </a:t>
            </a:r>
            <a:r>
              <a:rPr lang="ru-RU" sz="16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053635"/>
              </p:ext>
            </p:extLst>
          </p:nvPr>
        </p:nvGraphicFramePr>
        <p:xfrm>
          <a:off x="251520" y="1484781"/>
          <a:ext cx="7776864" cy="456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5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8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/>
                        <a:t>год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baseline="0" dirty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/>
                        <a:t>год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baseline="0" dirty="0"/>
                        <a:t> (факт</a:t>
                      </a:r>
                      <a:r>
                        <a:rPr lang="ru-RU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/>
                        <a:t>% исполнения прогноза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Объем отгруженных</a:t>
                      </a:r>
                      <a:r>
                        <a:rPr lang="ru-RU" sz="1200" baseline="0" dirty="0"/>
                        <a:t> товаров собственного производства, выполненных работ и услуг собственными силами по полному кругу, млн. руб.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176,0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266,8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151,6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381">
                <a:tc>
                  <a:txBody>
                    <a:bodyPr/>
                    <a:lstStyle/>
                    <a:p>
                      <a:r>
                        <a:rPr lang="ru-RU" sz="1200" dirty="0"/>
                        <a:t>Объем валовой продукции сельского хозяйства во</a:t>
                      </a:r>
                      <a:r>
                        <a:rPr lang="ru-RU" sz="1200" baseline="0" dirty="0"/>
                        <a:t> всех категориях,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3949,3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4015,2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101,7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205">
                <a:tc>
                  <a:txBody>
                    <a:bodyPr/>
                    <a:lstStyle/>
                    <a:p>
                      <a:r>
                        <a:rPr lang="ru-RU" sz="1200" dirty="0"/>
                        <a:t>Объем инвестиций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265,0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145,0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54,7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r>
                        <a:rPr lang="ru-RU" sz="1200" dirty="0"/>
                        <a:t>Оборот розничной торговли,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690,63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742,2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107,5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r>
                        <a:rPr lang="ru-RU" sz="1200" dirty="0"/>
                        <a:t>Оборот общественного</a:t>
                      </a:r>
                      <a:r>
                        <a:rPr lang="ru-RU" sz="1200" baseline="0" dirty="0"/>
                        <a:t> питания, млн. руб.</a:t>
                      </a:r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/>
                        <a:t>Объем платных услуг, млн. руб.</a:t>
                      </a:r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/>
                        <a:t>Среднемесячная номинальная заработная плата, руб.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12,74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81,57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40663,1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101,4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50032,9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98,1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124,3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123,1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695">
                <a:tc>
                  <a:txBody>
                    <a:bodyPr/>
                    <a:lstStyle/>
                    <a:p>
                      <a:r>
                        <a:rPr lang="ru-RU" sz="1200" dirty="0"/>
                        <a:t>Уровень регистрируемой безработицы,%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62039"/>
              </p:ext>
            </p:extLst>
          </p:nvPr>
        </p:nvGraphicFramePr>
        <p:xfrm>
          <a:off x="395538" y="260650"/>
          <a:ext cx="7224462" cy="494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4"/>
                <a:gridCol w="1904100"/>
                <a:gridCol w="1204077"/>
                <a:gridCol w="1204077"/>
                <a:gridCol w="1204077"/>
                <a:gridCol w="1204077"/>
              </a:tblGrid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Количество предметов основного фонда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единиц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2264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2264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посетителей музея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человек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13708,0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13854,0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101,1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музейных предметов основного музейного фонда учреждения,</a:t>
                      </a:r>
                      <a:r>
                        <a:rPr lang="ru-RU" sz="1200" baseline="0" dirty="0" smtClean="0"/>
                        <a:t> опубликованных на экспозициях и выставках за отчетный период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единица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выставок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читателей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человек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Охват населения (читателей)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56,18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56,18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книговыдач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210360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210360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новых поступлений в фонд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58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32340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реализации  общественно-значимых  проектов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 муниципального 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989909"/>
              </p:ext>
            </p:extLst>
          </p:nvPr>
        </p:nvGraphicFramePr>
        <p:xfrm>
          <a:off x="251521" y="1412776"/>
          <a:ext cx="7848870" cy="509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38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62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Место</a:t>
                      </a:r>
                      <a:r>
                        <a:rPr lang="ru-RU" sz="1100" baseline="0" dirty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/>
                        <a:t>год</a:t>
                      </a:r>
                      <a:r>
                        <a:rPr lang="ru-RU" sz="1100" dirty="0"/>
                        <a:t> (факт)</a:t>
                      </a:r>
                    </a:p>
                    <a:p>
                      <a:pPr algn="ctr"/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Срок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21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условий для реализации творческого потенциала нации(«Творческие люди»)(Лучший работник учреждений культуры)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Муниципальное управление культуры муниципального образования «Шовгеновский район»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Государственная поддержка лучших работников сельских учреждений культуры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43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Патриотическое воспитание граждан РФ «Развитие образования»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Муниципальное управление образования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муниципального образования «Шовгеновский район»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00664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реализации общественно-значимых               проектов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муниципального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906996"/>
              </p:ext>
            </p:extLst>
          </p:nvPr>
        </p:nvGraphicFramePr>
        <p:xfrm>
          <a:off x="179512" y="1628800"/>
          <a:ext cx="7848871" cy="509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2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Место</a:t>
                      </a:r>
                      <a:r>
                        <a:rPr lang="ru-RU" sz="1100" baseline="0" dirty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/>
                        <a:t>год</a:t>
                      </a:r>
                      <a:r>
                        <a:rPr lang="ru-RU" sz="1100" dirty="0"/>
                        <a:t> (факт)</a:t>
                      </a:r>
                    </a:p>
                    <a:p>
                      <a:pPr algn="ctr"/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Срок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02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Жилье и городская среда</a:t>
                      </a:r>
                      <a:r>
                        <a:rPr lang="ru-RU" sz="1200" baseline="0" dirty="0" smtClean="0"/>
                        <a:t>. Региональный проект «Обеспечение устойчивого сокращения непригодного для проживания жилищного фонда»</a:t>
                      </a:r>
                      <a:endParaRPr lang="ru-RU" sz="1200" dirty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Формирование</a:t>
                      </a:r>
                      <a:r>
                        <a:rPr lang="ru-RU" sz="1200" baseline="0" dirty="0" smtClean="0"/>
                        <a:t> современной городской среды»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Администрация</a:t>
                      </a:r>
                      <a:r>
                        <a:rPr lang="ru-RU" sz="1200" baseline="0" dirty="0" smtClean="0"/>
                        <a:t> муниципального образования «Шовгеновский район»</a:t>
                      </a:r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  <a:p>
                      <a:r>
                        <a:rPr lang="ru-RU" sz="1200" dirty="0" smtClean="0"/>
                        <a:t>Администрация муниципального образования «</a:t>
                      </a:r>
                      <a:r>
                        <a:rPr lang="ru-RU" sz="1200" dirty="0" err="1" smtClean="0"/>
                        <a:t>Хакуринохабльское</a:t>
                      </a:r>
                      <a:r>
                        <a:rPr lang="ru-RU" sz="1200" baseline="0" dirty="0" smtClean="0"/>
                        <a:t> сельское поселение»</a:t>
                      </a:r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 smtClean="0"/>
                        <a:t>6340,5</a:t>
                      </a:r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Реализация </a:t>
                      </a:r>
                      <a:r>
                        <a:rPr lang="ru-RU" sz="1200" dirty="0" err="1" smtClean="0"/>
                        <a:t>проограмм</a:t>
                      </a:r>
                      <a:r>
                        <a:rPr lang="ru-RU" sz="1200" dirty="0" smtClean="0"/>
                        <a:t> формирование современной городской среды(капитальный</a:t>
                      </a:r>
                      <a:r>
                        <a:rPr lang="ru-RU" sz="1200" baseline="0" dirty="0" smtClean="0"/>
                        <a:t> ремонт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дворовых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территорий МКЖД по ул. </a:t>
                      </a:r>
                      <a:r>
                        <a:rPr lang="ru-RU" sz="1200" dirty="0" smtClean="0"/>
                        <a:t>Шовгенова23,ул. Тургенева,37,ул.Курганная,1)</a:t>
                      </a:r>
                      <a:r>
                        <a:rPr lang="ru-RU" sz="1200" baseline="0" dirty="0" smtClean="0"/>
                        <a:t>  </a:t>
                      </a:r>
                      <a:r>
                        <a:rPr lang="ru-RU" sz="1200" baseline="0" dirty="0"/>
                        <a:t>а. </a:t>
                      </a:r>
                      <a:r>
                        <a:rPr lang="ru-RU" sz="1200" baseline="0" dirty="0" err="1"/>
                        <a:t>Хакуринохабль</a:t>
                      </a:r>
                      <a:r>
                        <a:rPr lang="ru-RU" sz="1200" baseline="0" dirty="0"/>
                        <a:t> Шовгеновского района.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967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28656" cy="122413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расходах бюджета муниципального образования «Шовгеновский район» по целевым  группам в сфере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789230"/>
              </p:ext>
            </p:extLst>
          </p:nvPr>
        </p:nvGraphicFramePr>
        <p:xfrm>
          <a:off x="457200" y="1609725"/>
          <a:ext cx="72390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Направление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Численность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Объем расходов за </a:t>
                      </a:r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Дошкольное образование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</a:t>
                      </a:r>
                      <a:r>
                        <a:rPr lang="ru-RU" sz="1200" baseline="0" dirty="0"/>
                        <a:t> детей, посещающих детские дошкольные учреждения(чел.)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448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103696,5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103423,9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Общее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образование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учащихся общеобразовательных школ(чел)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1567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277361,8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277246,5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Дополнительное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учащихся Центра дополнительного образования и детско-юношеской спортивной школы(чел)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26178,5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13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бюджетной обеспеченности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сельских  поселений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1916832"/>
            <a:ext cx="365760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u="sng" dirty="0" smtClean="0"/>
              <a:t>2024  </a:t>
            </a:r>
            <a:r>
              <a:rPr lang="ru-RU" sz="2400" b="1" u="sng" dirty="0"/>
              <a:t>год  </a:t>
            </a:r>
            <a:r>
              <a:rPr lang="ru-RU" sz="2400" b="1" u="sng" dirty="0" smtClean="0"/>
              <a:t>план:14563,0 </a:t>
            </a:r>
            <a:endParaRPr lang="ru-RU" sz="24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50218" y="1916832"/>
            <a:ext cx="3657600" cy="6583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u="sng" dirty="0" smtClean="0"/>
              <a:t>2024  </a:t>
            </a:r>
            <a:r>
              <a:rPr lang="ru-RU" sz="2400" b="1" u="sng" dirty="0"/>
              <a:t>год  </a:t>
            </a:r>
            <a:r>
              <a:rPr lang="ru-RU" sz="2400" b="1" u="sng" dirty="0" smtClean="0"/>
              <a:t>факт</a:t>
            </a:r>
            <a:r>
              <a:rPr lang="ru-RU" sz="2400" u="sng" dirty="0" smtClean="0"/>
              <a:t>:14563,0</a:t>
            </a:r>
            <a:endParaRPr lang="ru-RU" sz="2400" u="sng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45305517"/>
              </p:ext>
            </p:extLst>
          </p:nvPr>
        </p:nvGraphicFramePr>
        <p:xfrm>
          <a:off x="1" y="2708920"/>
          <a:ext cx="3718056" cy="278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6" y="2420888"/>
            <a:ext cx="1462886" cy="1462886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057267"/>
              </p:ext>
            </p:extLst>
          </p:nvPr>
        </p:nvGraphicFramePr>
        <p:xfrm>
          <a:off x="4700313" y="2780928"/>
          <a:ext cx="3472087" cy="271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Муниципальный  долг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«Шовгеновский район»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156648" cy="540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Учет и регистрация муниципальных долговых обязательств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муниципальном образовании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«Шовгеновский район» осуществляется в муниципальной долговой книге.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долговых обязательств составил:</a:t>
            </a: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01.01.2024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 рублей</a:t>
            </a: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- на 01.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01.2025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0,45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099397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12632" cy="504056"/>
          </a:xfrm>
        </p:spPr>
        <p:txBody>
          <a:bodyPr>
            <a:normAutofit/>
          </a:bodyPr>
          <a:lstStyle/>
          <a:p>
            <a:pPr algn="ctr"/>
            <a:r>
              <a:rPr lang="ru-RU" sz="2000" spc="-70" dirty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084640" cy="6120680"/>
          </a:xfrm>
          <a:gradFill>
            <a:gsLst>
              <a:gs pos="22000">
                <a:schemeClr val="accent1">
                  <a:lumMod val="25000"/>
                  <a:lumOff val="75000"/>
                </a:schemeClr>
              </a:gs>
              <a:gs pos="100000">
                <a:schemeClr val="bg1">
                  <a:shade val="35000"/>
                  <a:satMod val="15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Безвозмездные</a:t>
            </a:r>
            <a:r>
              <a:rPr lang="ru-RU" sz="9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поступления</a:t>
            </a:r>
            <a:r>
              <a:rPr lang="ru-RU" sz="9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поступающие,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</a:t>
            </a:r>
            <a:r>
              <a:rPr lang="ru-RU" sz="900" spc="22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денежные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средства  </a:t>
            </a:r>
            <a:r>
              <a:rPr lang="ru-RU" sz="900" spc="1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на</a:t>
            </a:r>
            <a:r>
              <a:rPr lang="ru-RU" sz="900" spc="20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безвозвратной</a:t>
            </a:r>
            <a:r>
              <a:rPr lang="ru-RU" sz="900" spc="2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безвозмездной</a:t>
            </a:r>
            <a:r>
              <a:rPr lang="ru-RU" sz="900" spc="20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основе</a:t>
            </a:r>
            <a:r>
              <a:rPr lang="ru-RU" sz="900" spc="22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из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федерального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бюджета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900" spc="-5" dirty="0">
                <a:latin typeface="Times New Roman"/>
                <a:cs typeface="Times New Roman"/>
              </a:rPr>
              <a:t>(межбюджетные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виде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дотаций,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субсидий,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субвенций),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также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перечисления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 </a:t>
            </a:r>
            <a:r>
              <a:rPr lang="ru-RU" sz="900" spc="-5" dirty="0">
                <a:latin typeface="Times New Roman"/>
                <a:cs typeface="Times New Roman"/>
              </a:rPr>
              <a:t>физических</a:t>
            </a:r>
            <a:r>
              <a:rPr lang="ru-RU" sz="900" spc="3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юридических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лиц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lang="ru-RU" sz="900" b="1" i="1" spc="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lang="ru-RU" sz="9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план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расходов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lang="ru-RU" sz="9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предполагаемых</a:t>
            </a:r>
            <a:r>
              <a:rPr lang="ru-RU" sz="9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источников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доходов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для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их</a:t>
            </a:r>
            <a:r>
              <a:rPr lang="ru-RU" sz="9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финансирования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10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важнейший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финансовый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документ,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lang="ru-RU" sz="9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котором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определяются</a:t>
            </a:r>
            <a:r>
              <a:rPr lang="ru-RU" sz="9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те</a:t>
            </a:r>
            <a:r>
              <a:rPr lang="ru-RU" sz="9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потребности,</a:t>
            </a:r>
            <a:r>
              <a:rPr lang="ru-RU" sz="9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которые</a:t>
            </a:r>
            <a:r>
              <a:rPr lang="ru-RU" sz="9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подлежат</a:t>
            </a:r>
            <a:r>
              <a:rPr lang="ru-RU" sz="900" spc="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удовлетворению</a:t>
            </a:r>
            <a:r>
              <a:rPr lang="ru-RU" sz="9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lang="ru-RU" sz="9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счет</a:t>
            </a:r>
            <a:r>
              <a:rPr lang="ru-RU" sz="9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денежных</a:t>
            </a:r>
            <a:r>
              <a:rPr lang="ru-RU" sz="9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средств</a:t>
            </a:r>
            <a:r>
              <a:rPr lang="ru-RU" sz="9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казны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869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Муниципальная программа </a:t>
            </a:r>
            <a:r>
              <a:rPr lang="ru-RU" sz="900" spc="-5" dirty="0">
                <a:latin typeface="Times New Roman"/>
                <a:cs typeface="Times New Roman"/>
              </a:rPr>
              <a:t>– документ стратегического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планирования, </a:t>
            </a:r>
            <a:r>
              <a:rPr lang="ru-RU" sz="900" dirty="0">
                <a:latin typeface="Times New Roman"/>
                <a:cs typeface="Times New Roman"/>
              </a:rPr>
              <a:t>содержащий комплекс </a:t>
            </a:r>
            <a:r>
              <a:rPr lang="ru-RU" sz="900" spc="-5" dirty="0">
                <a:latin typeface="Times New Roman"/>
                <a:cs typeface="Times New Roman"/>
              </a:rPr>
              <a:t>планируемых мероприятий,</a:t>
            </a:r>
            <a:r>
              <a:rPr lang="ru-RU" sz="900" dirty="0">
                <a:latin typeface="Times New Roman"/>
                <a:cs typeface="Times New Roman"/>
              </a:rPr>
              <a:t> взаимоувязанных </a:t>
            </a:r>
            <a:r>
              <a:rPr lang="ru-RU" sz="900" spc="-10" dirty="0">
                <a:latin typeface="Times New Roman"/>
                <a:cs typeface="Times New Roman"/>
              </a:rPr>
              <a:t>по </a:t>
            </a:r>
            <a:r>
              <a:rPr lang="ru-RU" sz="900" spc="-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задачам,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срокам</a:t>
            </a:r>
            <a:r>
              <a:rPr lang="ru-RU" sz="900" dirty="0">
                <a:latin typeface="Times New Roman"/>
                <a:cs typeface="Times New Roman"/>
              </a:rPr>
              <a:t> осуществления,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исполнителям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ресурсам,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инструментов</a:t>
            </a:r>
            <a:r>
              <a:rPr lang="ru-RU" sz="900" dirty="0">
                <a:latin typeface="Times New Roman"/>
                <a:cs typeface="Times New Roman"/>
              </a:rPr>
              <a:t> государственной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политики,</a:t>
            </a:r>
            <a:r>
              <a:rPr lang="ru-RU" sz="900" dirty="0">
                <a:latin typeface="Times New Roman"/>
                <a:cs typeface="Times New Roman"/>
              </a:rPr>
              <a:t> обеспечивающих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dirty="0">
                <a:latin typeface="Times New Roman"/>
                <a:cs typeface="Times New Roman"/>
              </a:rPr>
              <a:t> рамках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реализации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ключевых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функций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достижение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приоритетов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целей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политики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lang="ru-RU" sz="9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превышение</a:t>
            </a:r>
            <a:r>
              <a:rPr lang="ru-RU" sz="900" spc="3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расходов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над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его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доходами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Дотации</a:t>
            </a:r>
            <a:r>
              <a:rPr lang="ru-RU" sz="900" b="1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spc="1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межбюджетные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предоставляемые</a:t>
            </a:r>
            <a:r>
              <a:rPr lang="ru-RU" sz="900" spc="8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на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безвозмездной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8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безвозвратной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основе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без</a:t>
            </a:r>
            <a:r>
              <a:rPr lang="ru-RU" sz="900" spc="8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установления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направлений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(или)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условий </a:t>
            </a:r>
            <a:r>
              <a:rPr lang="ru-RU" sz="900" spc="-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использования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Доходы</a:t>
            </a:r>
            <a:r>
              <a:rPr lang="ru-RU" sz="9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поступающие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средства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ts val="1190"/>
              </a:lnSpc>
              <a:spcBef>
                <a:spcPts val="91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Консолидированный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района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бюджет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субъекта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Российской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Федерации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свод</a:t>
            </a:r>
            <a:r>
              <a:rPr lang="ru-RU" sz="900" dirty="0">
                <a:latin typeface="Times New Roman"/>
                <a:cs typeface="Times New Roman"/>
              </a:rPr>
              <a:t> бюджетов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муниципальных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образований,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входящих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состав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субъекта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Федерации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(без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учета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межбюджетных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трансфертов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между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этими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бюджетами)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6200" algn="just">
              <a:lnSpc>
                <a:spcPct val="100000"/>
              </a:lnSpc>
              <a:spcBef>
                <a:spcPts val="70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Межбюджетные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трансферты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средства,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одним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бюджетом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бюджетной</a:t>
            </a:r>
            <a:r>
              <a:rPr lang="ru-RU" sz="900" dirty="0">
                <a:latin typeface="Times New Roman"/>
                <a:cs typeface="Times New Roman"/>
              </a:rPr>
              <a:t> системы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dirty="0">
                <a:latin typeface="Times New Roman"/>
                <a:cs typeface="Times New Roman"/>
              </a:rPr>
              <a:t> Федерации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другому</a:t>
            </a:r>
            <a:r>
              <a:rPr lang="ru-RU" sz="900" dirty="0">
                <a:latin typeface="Times New Roman"/>
                <a:cs typeface="Times New Roman"/>
              </a:rPr>
              <a:t> бюджету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бюджетной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системы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Федерации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Налоговые доходы </a:t>
            </a:r>
            <a:r>
              <a:rPr lang="ru-RU" sz="900" b="1" spc="-5" dirty="0">
                <a:latin typeface="Times New Roman"/>
                <a:cs typeface="Times New Roman"/>
              </a:rPr>
              <a:t>- </a:t>
            </a:r>
            <a:r>
              <a:rPr lang="ru-RU" sz="900" spc="-5" dirty="0">
                <a:latin typeface="Times New Roman"/>
                <a:cs typeface="Times New Roman"/>
              </a:rPr>
              <a:t>доходы </a:t>
            </a:r>
            <a:r>
              <a:rPr lang="ru-RU" sz="900" dirty="0">
                <a:latin typeface="Times New Roman"/>
                <a:cs typeface="Times New Roman"/>
              </a:rPr>
              <a:t>от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предусмотренных законодательством </a:t>
            </a:r>
            <a:r>
              <a:rPr lang="ru-RU" sz="900" dirty="0">
                <a:latin typeface="Times New Roman"/>
                <a:cs typeface="Times New Roman"/>
              </a:rPr>
              <a:t>Российской Федерации федеральных </a:t>
            </a:r>
            <a:r>
              <a:rPr lang="ru-RU" sz="900" spc="-5" dirty="0">
                <a:latin typeface="Times New Roman"/>
                <a:cs typeface="Times New Roman"/>
              </a:rPr>
              <a:t>налогов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 сборов, в том </a:t>
            </a:r>
            <a:r>
              <a:rPr lang="ru-RU" sz="900" dirty="0">
                <a:latin typeface="Times New Roman"/>
                <a:cs typeface="Times New Roman"/>
              </a:rPr>
              <a:t>числе от </a:t>
            </a:r>
            <a:r>
              <a:rPr lang="ru-RU" sz="900" spc="-5" dirty="0">
                <a:latin typeface="Times New Roman"/>
                <a:cs typeface="Times New Roman"/>
              </a:rPr>
              <a:t>налогов,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предусмотренных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специальными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налоговыми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режимами,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законодательством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Республики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Адыгея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</a:t>
            </a:r>
            <a:r>
              <a:rPr lang="ru-RU" sz="900" spc="-5" dirty="0">
                <a:latin typeface="Times New Roman"/>
                <a:cs typeface="Times New Roman"/>
              </a:rPr>
              <a:t> региональных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налогов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747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lang="ru-RU" sz="900" b="1" spc="-5" dirty="0">
                <a:latin typeface="Times New Roman"/>
                <a:cs typeface="Times New Roman"/>
              </a:rPr>
              <a:t>- </a:t>
            </a:r>
            <a:r>
              <a:rPr lang="ru-RU" sz="900" spc="-5" dirty="0">
                <a:latin typeface="Times New Roman"/>
                <a:cs typeface="Times New Roman"/>
              </a:rPr>
              <a:t>платежи, которые включают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</a:t>
            </a:r>
            <a:r>
              <a:rPr lang="ru-RU" sz="900" dirty="0">
                <a:latin typeface="Times New Roman"/>
                <a:cs typeface="Times New Roman"/>
              </a:rPr>
              <a:t>себя возмездные операции от </a:t>
            </a:r>
            <a:r>
              <a:rPr lang="ru-RU" sz="900" spc="-5" dirty="0">
                <a:latin typeface="Times New Roman"/>
                <a:cs typeface="Times New Roman"/>
              </a:rPr>
              <a:t>прямого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предоставления </a:t>
            </a:r>
            <a:r>
              <a:rPr lang="ru-RU" sz="900" spc="-5" dirty="0">
                <a:latin typeface="Times New Roman"/>
                <a:cs typeface="Times New Roman"/>
              </a:rPr>
              <a:t>государством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пользование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имущества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природных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ресурсов,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 </a:t>
            </a:r>
            <a:r>
              <a:rPr lang="ru-RU" sz="900" spc="-5" dirty="0">
                <a:latin typeface="Times New Roman"/>
                <a:cs typeface="Times New Roman"/>
              </a:rPr>
              <a:t>различного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вида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15" dirty="0">
                <a:latin typeface="Times New Roman"/>
                <a:cs typeface="Times New Roman"/>
              </a:rPr>
              <a:t>услуг,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также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платежи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виде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штрафов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или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иных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санкций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нарушение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законодательства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Профицит</a:t>
            </a:r>
            <a:r>
              <a:rPr lang="ru-RU" sz="900"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превышение</a:t>
            </a:r>
            <a:r>
              <a:rPr lang="ru-RU" sz="900" spc="30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доходов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над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его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расходами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Расходы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выплачиваемые</a:t>
            </a:r>
            <a:r>
              <a:rPr lang="ru-RU" sz="900" spc="3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из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средства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ct val="99600"/>
              </a:lnSpc>
              <a:spcBef>
                <a:spcPts val="819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Субсидии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межбюджетные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dirty="0">
                <a:latin typeface="Times New Roman"/>
                <a:cs typeface="Times New Roman"/>
              </a:rPr>
              <a:t> 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целях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dirty="0" err="1">
                <a:latin typeface="Times New Roman"/>
                <a:cs typeface="Times New Roman"/>
              </a:rPr>
              <a:t>софинансирования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расходных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обязательств,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возникающих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</a:t>
            </a:r>
            <a:r>
              <a:rPr lang="ru-RU" sz="900" dirty="0">
                <a:latin typeface="Times New Roman"/>
                <a:cs typeface="Times New Roman"/>
              </a:rPr>
              <a:t> выполнении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 органов </a:t>
            </a:r>
            <a:r>
              <a:rPr lang="ru-RU" sz="900" dirty="0">
                <a:latin typeface="Times New Roman"/>
                <a:cs typeface="Times New Roman"/>
              </a:rPr>
              <a:t>государственной власти </a:t>
            </a:r>
            <a:r>
              <a:rPr lang="ru-RU" sz="900" spc="-5" dirty="0">
                <a:latin typeface="Times New Roman"/>
                <a:cs typeface="Times New Roman"/>
              </a:rPr>
              <a:t>субъектов </a:t>
            </a:r>
            <a:r>
              <a:rPr lang="ru-RU" sz="900" dirty="0">
                <a:latin typeface="Times New Roman"/>
                <a:cs typeface="Times New Roman"/>
              </a:rPr>
              <a:t>РФ </a:t>
            </a:r>
            <a:r>
              <a:rPr lang="ru-RU" sz="900" spc="-5" dirty="0">
                <a:latin typeface="Times New Roman"/>
                <a:cs typeface="Times New Roman"/>
              </a:rPr>
              <a:t>по </a:t>
            </a:r>
            <a:r>
              <a:rPr lang="ru-RU" sz="900" dirty="0">
                <a:latin typeface="Times New Roman"/>
                <a:cs typeface="Times New Roman"/>
              </a:rPr>
              <a:t>предметам ведения </a:t>
            </a:r>
            <a:r>
              <a:rPr lang="ru-RU" sz="900" spc="-5" dirty="0">
                <a:latin typeface="Times New Roman"/>
                <a:cs typeface="Times New Roman"/>
              </a:rPr>
              <a:t>субъектов </a:t>
            </a:r>
            <a:r>
              <a:rPr lang="ru-RU" sz="900" dirty="0">
                <a:latin typeface="Times New Roman"/>
                <a:cs typeface="Times New Roman"/>
              </a:rPr>
              <a:t>РФ </a:t>
            </a:r>
            <a:r>
              <a:rPr lang="ru-RU" sz="900" spc="-5" dirty="0">
                <a:latin typeface="Times New Roman"/>
                <a:cs typeface="Times New Roman"/>
              </a:rPr>
              <a:t>и предметам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совместного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ведения РФ </a:t>
            </a:r>
            <a:r>
              <a:rPr lang="ru-RU" sz="900" spc="-5" dirty="0">
                <a:latin typeface="Times New Roman"/>
                <a:cs typeface="Times New Roman"/>
              </a:rPr>
              <a:t>и субъектов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РФ,</a:t>
            </a:r>
            <a:r>
              <a:rPr lang="ru-RU" sz="900" spc="-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расходных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обязательств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выполнению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органов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самоуправления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вопросам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значения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  <a:spcBef>
                <a:spcPts val="66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Субвенции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межбюджетные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dirty="0">
                <a:latin typeface="Times New Roman"/>
                <a:cs typeface="Times New Roman"/>
              </a:rPr>
              <a:t> 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субъектов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dirty="0">
                <a:latin typeface="Times New Roman"/>
                <a:cs typeface="Times New Roman"/>
              </a:rPr>
              <a:t> Федерации</a:t>
            </a:r>
            <a:r>
              <a:rPr lang="ru-RU" sz="900" spc="2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целях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финансового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обеспечения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расходных</a:t>
            </a:r>
            <a:r>
              <a:rPr lang="ru-RU" sz="900" dirty="0">
                <a:latin typeface="Times New Roman"/>
                <a:cs typeface="Times New Roman"/>
              </a:rPr>
              <a:t> обязательств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субъектов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РФ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(или)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муниципальных</a:t>
            </a:r>
            <a:r>
              <a:rPr lang="ru-RU" sz="900" dirty="0">
                <a:latin typeface="Times New Roman"/>
                <a:cs typeface="Times New Roman"/>
              </a:rPr>
              <a:t> образований,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возникающих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выполнении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РФ,</a:t>
            </a:r>
            <a:r>
              <a:rPr lang="ru-RU" sz="900" dirty="0">
                <a:latin typeface="Times New Roman"/>
                <a:cs typeface="Times New Roman"/>
              </a:rPr>
              <a:t> переданных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для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осуществления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органам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власти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субъектов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РФ</a:t>
            </a:r>
            <a:r>
              <a:rPr lang="ru-RU" sz="900" spc="-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(или)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органам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самоуправления</a:t>
            </a:r>
            <a:endParaRPr lang="ru-RU" sz="900" dirty="0">
              <a:latin typeface="Times New Roman"/>
              <a:cs typeface="Times New Roman"/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14722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76712"/>
          </a:xfrm>
        </p:spPr>
        <p:txBody>
          <a:bodyPr>
            <a:noAutofit/>
          </a:bodyPr>
          <a:lstStyle/>
          <a:p>
            <a:pPr algn="ctr"/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</a:t>
            </a:r>
            <a:b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Шовгеновский район»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R="245745"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i="1" dirty="0">
                <a:latin typeface="Times New Roman"/>
                <a:cs typeface="Times New Roman"/>
              </a:rPr>
              <a:t>а.</a:t>
            </a:r>
            <a:r>
              <a:rPr lang="ru-RU" sz="2800" b="1" i="1" spc="-10" dirty="0">
                <a:latin typeface="Times New Roman"/>
                <a:cs typeface="Times New Roman"/>
              </a:rPr>
              <a:t> </a:t>
            </a:r>
            <a:r>
              <a:rPr lang="ru-RU" sz="2800" b="1" i="1" spc="-15" dirty="0" err="1">
                <a:latin typeface="Times New Roman"/>
                <a:cs typeface="Times New Roman"/>
              </a:rPr>
              <a:t>Хакуринохабль</a:t>
            </a:r>
            <a:r>
              <a:rPr lang="ru-RU" sz="2800" b="1" i="1" spc="-15" dirty="0">
                <a:latin typeface="Times New Roman"/>
                <a:cs typeface="Times New Roman"/>
              </a:rPr>
              <a:t>,</a:t>
            </a:r>
            <a:r>
              <a:rPr lang="ru-RU" sz="2800" b="1" i="1" spc="320" dirty="0">
                <a:latin typeface="Times New Roman"/>
                <a:cs typeface="Times New Roman"/>
              </a:rPr>
              <a:t> </a:t>
            </a:r>
            <a:r>
              <a:rPr lang="ru-RU" sz="2800" b="1" i="1" spc="-15" dirty="0">
                <a:latin typeface="Times New Roman"/>
                <a:cs typeface="Times New Roman"/>
              </a:rPr>
              <a:t>ул.</a:t>
            </a:r>
            <a:r>
              <a:rPr lang="ru-RU" sz="2800" b="1" i="1" spc="-20" dirty="0">
                <a:latin typeface="Times New Roman"/>
                <a:cs typeface="Times New Roman"/>
              </a:rPr>
              <a:t> </a:t>
            </a:r>
            <a:r>
              <a:rPr lang="ru-RU" sz="2800" b="1" i="1" spc="-5" dirty="0" err="1">
                <a:latin typeface="Times New Roman"/>
                <a:cs typeface="Times New Roman"/>
              </a:rPr>
              <a:t>Шовгенова</a:t>
            </a:r>
            <a:r>
              <a:rPr lang="ru-RU" sz="2800" b="1" i="1" spc="-5" dirty="0">
                <a:latin typeface="Times New Roman"/>
                <a:cs typeface="Times New Roman"/>
              </a:rPr>
              <a:t>, 9,</a:t>
            </a:r>
            <a:r>
              <a:rPr lang="ru-RU" sz="2800" b="1" i="1" spc="315" dirty="0">
                <a:latin typeface="Times New Roman"/>
                <a:cs typeface="Times New Roman"/>
              </a:rPr>
              <a:t> </a:t>
            </a:r>
            <a:r>
              <a:rPr lang="ru-RU" sz="2800" b="1" i="1" dirty="0">
                <a:latin typeface="Times New Roman"/>
                <a:cs typeface="Times New Roman"/>
              </a:rPr>
              <a:t>385440</a:t>
            </a:r>
            <a:endParaRPr lang="ru-RU" sz="2800" dirty="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  <a:spcBef>
                <a:spcPts val="1125"/>
              </a:spcBef>
            </a:pPr>
            <a:r>
              <a:rPr lang="ru-RU" sz="2400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тел.</a:t>
            </a:r>
            <a:r>
              <a:rPr lang="ru-RU" sz="2400" i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8(87773)</a:t>
            </a:r>
            <a:r>
              <a:rPr lang="ru-RU" sz="2400" i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9-21-80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800" dirty="0">
              <a:latin typeface="Times New Roman"/>
              <a:cs typeface="Times New Roman"/>
            </a:endParaRPr>
          </a:p>
          <a:p>
            <a:pPr marR="121285" algn="ctr">
              <a:lnSpc>
                <a:spcPct val="100000"/>
              </a:lnSpc>
            </a:pP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Е-</a:t>
            </a:r>
            <a:r>
              <a:rPr lang="ru-RU" sz="2400" i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mail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:</a:t>
            </a:r>
            <a:r>
              <a:rPr lang="ru-RU" sz="2400" i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en-US" sz="2400" i="1" u="sng" spc="-5" dirty="0">
                <a:solidFill>
                  <a:srgbClr val="FF3399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finshov@adygheya.gov.ru</a:t>
            </a:r>
            <a:endParaRPr lang="ru-RU" sz="2400" dirty="0">
              <a:solidFill>
                <a:srgbClr val="FF3399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800" b="1" i="1" spc="-5" dirty="0">
                <a:latin typeface="Times New Roman"/>
                <a:cs typeface="Times New Roman"/>
              </a:rPr>
              <a:t>График работы финансового управления: понедельник, вторник, среда, четверг -с 9.00 до 18.00,</a:t>
            </a:r>
          </a:p>
          <a:p>
            <a:pPr algn="ctr">
              <a:lnSpc>
                <a:spcPct val="100000"/>
              </a:lnSpc>
            </a:pPr>
            <a:r>
              <a:rPr lang="ru-RU" sz="2800" b="1" i="1" spc="-5" dirty="0">
                <a:latin typeface="Times New Roman"/>
                <a:cs typeface="Times New Roman"/>
              </a:rPr>
              <a:t>пятница -с 9.00 до 17.00. Перерыв -с 13.00 до 14.00.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i="1" dirty="0">
                <a:latin typeface="Times New Roman"/>
                <a:cs typeface="Times New Roman"/>
              </a:rPr>
              <a:t> </a:t>
            </a:r>
          </a:p>
          <a:p>
            <a:pPr marL="1270" algn="ctr">
              <a:lnSpc>
                <a:spcPct val="100000"/>
              </a:lnSpc>
            </a:pPr>
            <a:endParaRPr lang="ru-RU" sz="28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2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692696"/>
            <a:ext cx="9468544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консолидированного бюджета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образования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«Шовгеновский район», тыс. руб.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815335"/>
              </p:ext>
            </p:extLst>
          </p:nvPr>
        </p:nvGraphicFramePr>
        <p:xfrm>
          <a:off x="611560" y="2276872"/>
          <a:ext cx="3456384" cy="392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574445"/>
              </p:ext>
            </p:extLst>
          </p:nvPr>
        </p:nvGraphicFramePr>
        <p:xfrm>
          <a:off x="107504" y="2708920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927890"/>
              </p:ext>
            </p:extLst>
          </p:nvPr>
        </p:nvGraphicFramePr>
        <p:xfrm>
          <a:off x="1259632" y="1916832"/>
          <a:ext cx="6336704" cy="3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97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Бюджет 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2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594934" cy="4114799"/>
          </a:xfrm>
        </p:spPr>
        <p:txBody>
          <a:bodyPr>
            <a:noAutofit/>
          </a:bodyPr>
          <a:lstStyle/>
          <a:p>
            <a:r>
              <a:rPr lang="ru-RU" sz="1600" b="1" i="1" u="sng" cap="small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b="1" i="1" cap="small" dirty="0">
                <a:latin typeface="Times New Roman" pitchFamily="18" charset="0"/>
                <a:cs typeface="Times New Roman" pitchFamily="18" charset="0"/>
              </a:rPr>
              <a:t>– поступающие в бюджет на безвозмездной и безвозвратной основе, денежные средства</a:t>
            </a:r>
          </a:p>
          <a:p>
            <a:endParaRPr lang="ru-RU" sz="1600" b="1" i="1" cap="small" dirty="0"/>
          </a:p>
          <a:p>
            <a:r>
              <a:rPr lang="ru-RU" sz="1600" b="1" i="1" u="sng" cap="small" dirty="0"/>
              <a:t>Расходы бюджета </a:t>
            </a:r>
            <a:r>
              <a:rPr lang="ru-RU" sz="1600" b="1" i="1" cap="small" dirty="0"/>
              <a:t>– выплачиваемые из бюджета денежные средства</a:t>
            </a:r>
          </a:p>
          <a:p>
            <a:endParaRPr lang="ru-RU" sz="1600" b="1" i="1" cap="small" dirty="0"/>
          </a:p>
          <a:p>
            <a:r>
              <a:rPr lang="ru-RU" sz="1600" b="1" i="1" u="sng" cap="small" dirty="0"/>
              <a:t>Цель составления бюджета </a:t>
            </a:r>
            <a:r>
              <a:rPr lang="ru-RU" sz="1600" b="1" i="1" cap="small" dirty="0"/>
              <a:t>– учет объема располагаемых и расходуемых средств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08520" y="4725144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Доходы-расходы=дефицит/профицит</a:t>
            </a: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Профицит – доходы </a:t>
            </a:r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/>
                <a:latin typeface="+mj-lt"/>
              </a:rPr>
              <a:t>больше</a:t>
            </a:r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651" y="116632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Бюджетный  процесс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        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sp>
        <p:nvSpPr>
          <p:cNvPr id="28" name="Овал 27"/>
          <p:cNvSpPr/>
          <p:nvPr/>
        </p:nvSpPr>
        <p:spPr>
          <a:xfrm>
            <a:off x="3353931" y="1220661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56110" y="1842020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971600" y="1803951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</a:p>
        </p:txBody>
      </p:sp>
      <p:sp>
        <p:nvSpPr>
          <p:cNvPr id="32" name="Овал 31"/>
          <p:cNvSpPr/>
          <p:nvPr/>
        </p:nvSpPr>
        <p:spPr>
          <a:xfrm>
            <a:off x="887845" y="5252506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6155319" y="5159656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</a:p>
        </p:txBody>
      </p:sp>
      <p:sp>
        <p:nvSpPr>
          <p:cNvPr id="34" name="Овал 33"/>
          <p:cNvSpPr/>
          <p:nvPr/>
        </p:nvSpPr>
        <p:spPr>
          <a:xfrm>
            <a:off x="509615" y="3477049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6120161" y="3393853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 (с ноября по декабрь</a:t>
            </a:r>
            <a:r>
              <a:rPr lang="ru-RU" sz="11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47" name="Нашивка 46"/>
          <p:cNvSpPr/>
          <p:nvPr/>
        </p:nvSpPr>
        <p:spPr>
          <a:xfrm rot="1212387">
            <a:off x="540790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560332" y="298707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7474262" y="4794811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009883" y="4890099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578654" y="3092941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2823426" y="2042844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61" y="3216516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8390384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 характеристики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55780"/>
              </p:ext>
            </p:extLst>
          </p:nvPr>
        </p:nvGraphicFramePr>
        <p:xfrm>
          <a:off x="107504" y="1268760"/>
          <a:ext cx="79928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2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14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14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 от уплаты организациями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32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Поступающие в бюджет денежные средства на безвозвратной и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«Шовгеновский район»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1 жителя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408529"/>
              </p:ext>
            </p:extLst>
          </p:nvPr>
        </p:nvGraphicFramePr>
        <p:xfrm>
          <a:off x="467544" y="1916831"/>
          <a:ext cx="6912769" cy="324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7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7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73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8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Доходы, тыс. рублей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1393533,0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851514,9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55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отчетную дату, чел.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16262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16287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55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на 1 жителя, тыс. рублей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38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0528" y="980728"/>
            <a:ext cx="8712968" cy="7486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 параметры  исполнения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466581"/>
              </p:ext>
            </p:extLst>
          </p:nvPr>
        </p:nvGraphicFramePr>
        <p:xfrm>
          <a:off x="107504" y="2060848"/>
          <a:ext cx="7992887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18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 тыс. руб.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 тыс. руб.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3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876277,6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851514,9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31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неналоговые доходы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151342,8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306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728277,6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700172,1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9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889580,5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851845,5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2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13302,9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005827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Другая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F7818"/>
      </a:accent1>
      <a:accent2>
        <a:srgbClr val="2A501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14207</TotalTime>
  <Words>3302</Words>
  <Application>Microsoft Office PowerPoint</Application>
  <PresentationFormat>Экран (4:3)</PresentationFormat>
  <Paragraphs>1237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Изящная</vt:lpstr>
      <vt:lpstr>Аспект</vt:lpstr>
      <vt:lpstr>Путеводитель  </vt:lpstr>
      <vt:lpstr>ШОВГЕНОВский  район</vt:lpstr>
      <vt:lpstr>Основные показатели  социально-экономического развития  МО «Шовгеновский район» за 2024 год</vt:lpstr>
      <vt:lpstr>Основные параметры исполнения  консолидированного бюджета  муниципального образования  «Шовгеновский район», тыс. руб.</vt:lpstr>
      <vt:lpstr>Бюджет 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Бюджетный  процесс  муниципального  образования               «ШОВГЕНОВский  район»</vt:lpstr>
      <vt:lpstr>Основные  характеристики  бюджета  муниципального  образования   «ШОВГЕНОВский  район»</vt:lpstr>
      <vt:lpstr>Доходы бюджета муниципального образования «Шовгеновский район»  на 1 жителя</vt:lpstr>
      <vt:lpstr>Основные  параметры  исполнения  Бюджета  муниципального образования   «ШОВГЕНОВский район»  за 2024 год</vt:lpstr>
      <vt:lpstr>Объем  и  структура  налоговых  доходов  бюджета  муниципального  образования  «ШОВГЕНОВский  район»</vt:lpstr>
      <vt:lpstr>             Объем  и  структура  неналоговых  доходов  бюджета  муниципального  образования                               «ШОВГЕНОВский  район»  за 2024 год, тыс. руб.</vt:lpstr>
      <vt:lpstr>Безвозмездные  поступления  в  бюджет  муниципального  образования  «ШОВГЕНОВский  район»  за 2024 год, тыс. руб.</vt:lpstr>
      <vt:lpstr>Исполнение  бюджета  муниципального  образования   «ШОВГЕНОВский  район»  по  разделам  классификации  расходов  в 2024 году, тыс. руб.</vt:lpstr>
      <vt:lpstr>Расходы  бюджета   муниципального  образования  «ШОВГЕНОВский  район»,  тыс. руб.</vt:lpstr>
      <vt:lpstr>Расходы   бюджета МУНИЦИПАЛЬНОГО ОБРАЗОВАНИЯ  «Шовгеновский район» тыс. руб.</vt:lpstr>
      <vt:lpstr>Презентация PowerPoint</vt:lpstr>
      <vt:lpstr>Презентация PowerPoint</vt:lpstr>
      <vt:lpstr>Презентация PowerPoint</vt:lpstr>
      <vt:lpstr>Расходы  бюджета  муниципального  образования   «ШОВГЕНОВский  район»  по  видам  расходов  классификации  расходов,  тыс. руб.</vt:lpstr>
      <vt:lpstr>Расходы  бюджета  муниципального образования «Шовгеновский район» за 2024 год по разделам  и  подразделам  классификации расходов  бюджетов  Российской 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 МУНИЦИПАЛЬНОГО ОБРАЗОВАНИЯ «ШОВГЕНОВский  район»  на реализацию  муниципальных  программ  МО «ШОВГЕНОВский  район», тыс. руб.</vt:lpstr>
      <vt:lpstr>Презентация PowerPoint</vt:lpstr>
      <vt:lpstr>Муниципальная программа  муниципального образования   «ШОВГЕНОВский район»  «Развитие культуры и искусства», тыс. руб.</vt:lpstr>
      <vt:lpstr>Сведения о достижении значений целевых показателей эффективности реализации муниципальной программы</vt:lpstr>
      <vt:lpstr>Презентация PowerPoint</vt:lpstr>
      <vt:lpstr>Сведения  о реализации  общественно-значимых  проектов  для  муниципального  образования   «ШОВГЕНОВский  район»</vt:lpstr>
      <vt:lpstr>Сведения  о реализации общественно-значимых               проектов  для муниципального образования   «ШОВГЕНОВский  район»</vt:lpstr>
      <vt:lpstr>Сведения расходах бюджета муниципального образования «Шовгеновский район» по целевым  группам в сфере образования  за 2024 год</vt:lpstr>
      <vt:lpstr>Дотации на выравнивание  бюджетной обеспеченности  сельских  поселений</vt:lpstr>
      <vt:lpstr>Муниципальный  долг  МУНИЦИПАЛЬНОГО ОБРАЗОВАНИЯ  «Шовгеновский район»</vt:lpstr>
      <vt:lpstr>ГЛОССАРИЙ</vt:lpstr>
      <vt:lpstr>Финансовое управление администрации муниципального образования  «Шовгеновский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фотя</cp:lastModifiedBy>
  <cp:revision>1129</cp:revision>
  <cp:lastPrinted>2025-06-24T08:07:23Z</cp:lastPrinted>
  <dcterms:created xsi:type="dcterms:W3CDTF">2019-03-21T06:44:56Z</dcterms:created>
  <dcterms:modified xsi:type="dcterms:W3CDTF">2025-06-24T12:32:03Z</dcterms:modified>
</cp:coreProperties>
</file>